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374" r:id="rId2"/>
    <p:sldId id="383" r:id="rId3"/>
    <p:sldId id="386" r:id="rId4"/>
    <p:sldId id="388" r:id="rId5"/>
    <p:sldId id="376" r:id="rId6"/>
    <p:sldId id="384" r:id="rId7"/>
    <p:sldId id="387" r:id="rId8"/>
    <p:sldId id="379"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33">
          <p15:clr>
            <a:srgbClr val="A4A3A4"/>
          </p15:clr>
        </p15:guide>
        <p15:guide id="2" pos="4309">
          <p15:clr>
            <a:srgbClr val="A4A3A4"/>
          </p15:clr>
        </p15:guide>
        <p15:guide id="3" pos="2852">
          <p15:clr>
            <a:srgbClr val="A4A3A4"/>
          </p15:clr>
        </p15:guide>
        <p15:guide id="4" pos="354">
          <p15:clr>
            <a:srgbClr val="A4A3A4"/>
          </p15:clr>
        </p15:guide>
        <p15:guide id="5" pos="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42" autoAdjust="0"/>
    <p:restoredTop sz="78524" autoAdjust="0"/>
  </p:normalViewPr>
  <p:slideViewPr>
    <p:cSldViewPr snapToGrid="0" snapToObjects="1">
      <p:cViewPr>
        <p:scale>
          <a:sx n="112" d="100"/>
          <a:sy n="112" d="100"/>
        </p:scale>
        <p:origin x="-968" y="-376"/>
      </p:cViewPr>
      <p:guideLst>
        <p:guide orient="horz" pos="1620"/>
        <p:guide pos="3001"/>
        <p:guide pos="881"/>
        <p:guide pos="5472"/>
      </p:guideLst>
    </p:cSldViewPr>
  </p:slideViewPr>
  <p:notesTextViewPr>
    <p:cViewPr>
      <p:scale>
        <a:sx n="100" d="100"/>
        <a:sy n="100" d="100"/>
      </p:scale>
      <p:origin x="0" y="0"/>
    </p:cViewPr>
  </p:notesTextViewPr>
  <p:sorterViewPr>
    <p:cViewPr>
      <p:scale>
        <a:sx n="175" d="100"/>
        <a:sy n="175" d="100"/>
      </p:scale>
      <p:origin x="0" y="0"/>
    </p:cViewPr>
  </p:sorterViewPr>
  <p:notesViewPr>
    <p:cSldViewPr snapToGrid="0" snapToObjects="1">
      <p:cViewPr varScale="1">
        <p:scale>
          <a:sx n="103" d="100"/>
          <a:sy n="103" d="100"/>
        </p:scale>
        <p:origin x="-228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ADF5E0-3925-3B48-9A7C-18F4CB830ADB}" type="datetimeFigureOut">
              <a:rPr lang="en-US" smtClean="0"/>
              <a:t>5/26/15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F2CC7E-BA22-2840-8D2F-6DF587E1C37E}" type="slidenum">
              <a:rPr lang="en-US" smtClean="0"/>
              <a:t>‹#›</a:t>
            </a:fld>
            <a:endParaRPr lang="en-US"/>
          </a:p>
        </p:txBody>
      </p:sp>
    </p:spTree>
    <p:extLst>
      <p:ext uri="{BB962C8B-B14F-4D97-AF65-F5344CB8AC3E}">
        <p14:creationId xmlns:p14="http://schemas.microsoft.com/office/powerpoint/2010/main" val="36931722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2CC7E-BA22-2840-8D2F-6DF587E1C37E}" type="slidenum">
              <a:rPr lang="en-US" smtClean="0"/>
              <a:t>1</a:t>
            </a:fld>
            <a:endParaRPr lang="en-US"/>
          </a:p>
        </p:txBody>
      </p:sp>
    </p:spTree>
    <p:extLst>
      <p:ext uri="{BB962C8B-B14F-4D97-AF65-F5344CB8AC3E}">
        <p14:creationId xmlns:p14="http://schemas.microsoft.com/office/powerpoint/2010/main" val="3726021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2CC7E-BA22-2840-8D2F-6DF587E1C37E}" type="slidenum">
              <a:rPr lang="en-US" smtClean="0"/>
              <a:t>2</a:t>
            </a:fld>
            <a:endParaRPr lang="en-US"/>
          </a:p>
        </p:txBody>
      </p:sp>
    </p:spTree>
    <p:extLst>
      <p:ext uri="{BB962C8B-B14F-4D97-AF65-F5344CB8AC3E}">
        <p14:creationId xmlns:p14="http://schemas.microsoft.com/office/powerpoint/2010/main" val="2535824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2CC7E-BA22-2840-8D2F-6DF587E1C37E}" type="slidenum">
              <a:rPr lang="en-US" smtClean="0"/>
              <a:t>3</a:t>
            </a:fld>
            <a:endParaRPr lang="en-US"/>
          </a:p>
        </p:txBody>
      </p:sp>
    </p:spTree>
    <p:extLst>
      <p:ext uri="{BB962C8B-B14F-4D97-AF65-F5344CB8AC3E}">
        <p14:creationId xmlns:p14="http://schemas.microsoft.com/office/powerpoint/2010/main" val="243990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FF2CC7E-BA22-2840-8D2F-6DF587E1C37E}" type="slidenum">
              <a:rPr lang="en-US" smtClean="0"/>
              <a:t>5</a:t>
            </a:fld>
            <a:endParaRPr lang="en-US"/>
          </a:p>
        </p:txBody>
      </p:sp>
    </p:spTree>
    <p:extLst>
      <p:ext uri="{BB962C8B-B14F-4D97-AF65-F5344CB8AC3E}">
        <p14:creationId xmlns:p14="http://schemas.microsoft.com/office/powerpoint/2010/main" val="13079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2CC7E-BA22-2840-8D2F-6DF587E1C37E}" type="slidenum">
              <a:rPr lang="en-US" smtClean="0"/>
              <a:t>6</a:t>
            </a:fld>
            <a:endParaRPr lang="en-US"/>
          </a:p>
        </p:txBody>
      </p:sp>
    </p:spTree>
    <p:extLst>
      <p:ext uri="{BB962C8B-B14F-4D97-AF65-F5344CB8AC3E}">
        <p14:creationId xmlns:p14="http://schemas.microsoft.com/office/powerpoint/2010/main" val="237271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2CC7E-BA22-2840-8D2F-6DF587E1C37E}" type="slidenum">
              <a:rPr lang="en-US" smtClean="0"/>
              <a:t>7</a:t>
            </a:fld>
            <a:endParaRPr lang="en-US"/>
          </a:p>
        </p:txBody>
      </p:sp>
    </p:spTree>
    <p:extLst>
      <p:ext uri="{BB962C8B-B14F-4D97-AF65-F5344CB8AC3E}">
        <p14:creationId xmlns:p14="http://schemas.microsoft.com/office/powerpoint/2010/main" val="237271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2CC7E-BA22-2840-8D2F-6DF587E1C37E}" type="slidenum">
              <a:rPr lang="en-US" smtClean="0"/>
              <a:t>8</a:t>
            </a:fld>
            <a:endParaRPr lang="en-US"/>
          </a:p>
        </p:txBody>
      </p:sp>
    </p:spTree>
    <p:extLst>
      <p:ext uri="{BB962C8B-B14F-4D97-AF65-F5344CB8AC3E}">
        <p14:creationId xmlns:p14="http://schemas.microsoft.com/office/powerpoint/2010/main" val="192991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9144001"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8565" y="-3219"/>
            <a:ext cx="6825436" cy="514671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042" y="1"/>
            <a:ext cx="868422" cy="1706324"/>
          </a:xfrm>
          <a:prstGeom prst="rect">
            <a:avLst/>
          </a:prstGeom>
        </p:spPr>
      </p:pic>
      <p:sp>
        <p:nvSpPr>
          <p:cNvPr id="2" name="Title 1"/>
          <p:cNvSpPr>
            <a:spLocks noGrp="1"/>
          </p:cNvSpPr>
          <p:nvPr>
            <p:ph type="ctrTitle"/>
          </p:nvPr>
        </p:nvSpPr>
        <p:spPr>
          <a:xfrm>
            <a:off x="685801" y="2571751"/>
            <a:ext cx="3868738" cy="911123"/>
          </a:xfrm>
        </p:spPr>
        <p:txBody>
          <a:bodyPr>
            <a:no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1" y="3620136"/>
            <a:ext cx="3868738" cy="442261"/>
          </a:xfrm>
        </p:spPr>
        <p:txBody>
          <a:bodyPr>
            <a:noAutofit/>
          </a:bodyPr>
          <a:lstStyle>
            <a:lvl1pPr marL="0" indent="0" algn="l">
              <a:buNone/>
              <a:defRPr sz="2000" i="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4376547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_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25246" y="1788163"/>
            <a:ext cx="5675554" cy="698498"/>
          </a:xfrm>
        </p:spPr>
        <p:txBody>
          <a:bodyPr>
            <a:noAutofit/>
          </a:bodyPr>
          <a:lstStyle>
            <a:lvl1pPr>
              <a:defRPr sz="3200">
                <a:solidFill>
                  <a:schemeClr val="bg1"/>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725245" y="2503069"/>
            <a:ext cx="5675554" cy="302070"/>
          </a:xfrm>
        </p:spPr>
        <p:txBody>
          <a:bodyPr>
            <a:noAutofit/>
          </a:bodyPr>
          <a:lstStyle>
            <a:lvl1pPr marL="0" indent="0" algn="l">
              <a:buNone/>
              <a:defRPr sz="2400" i="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7168545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pic>
        <p:nvPicPr>
          <p:cNvPr id="4" name="pasted-image.pdf"/>
          <p:cNvPicPr/>
          <p:nvPr userDrawn="1"/>
        </p:nvPicPr>
        <p:blipFill>
          <a:blip r:embed="rId2">
            <a:extLst/>
          </a:blip>
          <a:stretch>
            <a:fillRect/>
          </a:stretch>
        </p:blipFill>
        <p:spPr>
          <a:xfrm>
            <a:off x="439906" y="-2280"/>
            <a:ext cx="742914" cy="967979"/>
          </a:xfrm>
          <a:prstGeom prst="rect">
            <a:avLst/>
          </a:prstGeom>
          <a:ln w="12700">
            <a:miter lim="400000"/>
          </a:ln>
        </p:spPr>
      </p:pic>
      <p:sp>
        <p:nvSpPr>
          <p:cNvPr id="5" name="Shape 25"/>
          <p:cNvSpPr>
            <a:spLocks noGrp="1"/>
          </p:cNvSpPr>
          <p:nvPr>
            <p:ph type="title"/>
          </p:nvPr>
        </p:nvSpPr>
        <p:spPr>
          <a:xfrm>
            <a:off x="1481842" y="154569"/>
            <a:ext cx="6840716" cy="545749"/>
          </a:xfrm>
          <a:prstGeom prst="rect">
            <a:avLst/>
          </a:prstGeom>
        </p:spPr>
        <p:txBody>
          <a:bodyPr lIns="0" tIns="0" rIns="0" bIns="0"/>
          <a:lstStyle>
            <a:lvl1pPr>
              <a:defRPr sz="2400">
                <a:solidFill>
                  <a:srgbClr val="079DD6"/>
                </a:solidFill>
              </a:defRPr>
            </a:lvl1pPr>
          </a:lstStyle>
          <a:p>
            <a:pPr lvl="0">
              <a:defRPr sz="1800">
                <a:solidFill>
                  <a:srgbClr val="000000"/>
                </a:solidFill>
              </a:defRPr>
            </a:pPr>
            <a:r>
              <a:rPr sz="2400" dirty="0">
                <a:solidFill>
                  <a:srgbClr val="079DD6"/>
                </a:solidFill>
              </a:rPr>
              <a:t>Title Text</a:t>
            </a:r>
          </a:p>
        </p:txBody>
      </p:sp>
      <p:sp>
        <p:nvSpPr>
          <p:cNvPr id="6" name="Content Placeholder 2"/>
          <p:cNvSpPr>
            <a:spLocks noGrp="1"/>
          </p:cNvSpPr>
          <p:nvPr>
            <p:ph idx="1"/>
          </p:nvPr>
        </p:nvSpPr>
        <p:spPr>
          <a:xfrm>
            <a:off x="457200" y="1200151"/>
            <a:ext cx="8229600" cy="339447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13"/>
          <p:cNvSpPr/>
          <p:nvPr userDrawn="1"/>
        </p:nvSpPr>
        <p:spPr>
          <a:xfrm>
            <a:off x="-8467" y="4818967"/>
            <a:ext cx="9160935" cy="325018"/>
          </a:xfrm>
          <a:prstGeom prst="rect">
            <a:avLst/>
          </a:prstGeom>
          <a:solidFill>
            <a:srgbClr val="079DD6"/>
          </a:solidFill>
          <a:ln w="12700">
            <a:miter lim="400000"/>
          </a:ln>
        </p:spPr>
        <p:txBody>
          <a:bodyPr lIns="0" tIns="0" rIns="0" bIns="0" anchor="ctr"/>
          <a:lstStyle/>
          <a:p>
            <a:pPr lvl="0" defTabSz="914400">
              <a:lnSpc>
                <a:spcPct val="100000"/>
              </a:lnSpc>
              <a:spcBef>
                <a:spcPts val="0"/>
              </a:spcBef>
              <a:defRPr sz="2400">
                <a:solidFill>
                  <a:srgbClr val="000000"/>
                </a:solidFill>
                <a:latin typeface="Arial"/>
                <a:ea typeface="Arial"/>
                <a:cs typeface="Arial"/>
                <a:sym typeface="Arial"/>
              </a:defRPr>
            </a:pPr>
            <a:endParaRPr/>
          </a:p>
        </p:txBody>
      </p:sp>
      <p:pic>
        <p:nvPicPr>
          <p:cNvPr id="8" name="Picture 7" descr="aclz.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9116" y="4851056"/>
            <a:ext cx="1569118" cy="255438"/>
          </a:xfrm>
          <a:prstGeom prst="rect">
            <a:avLst/>
          </a:prstGeom>
        </p:spPr>
      </p:pic>
    </p:spTree>
    <p:extLst>
      <p:ext uri="{BB962C8B-B14F-4D97-AF65-F5344CB8AC3E}">
        <p14:creationId xmlns:p14="http://schemas.microsoft.com/office/powerpoint/2010/main" val="8037419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mtClean="0"/>
              <a:t>Click to edit Master title style</a:t>
            </a:r>
            <a:endParaRPr lang="en-US" dirty="0"/>
          </a:p>
        </p:txBody>
      </p:sp>
      <p:sp>
        <p:nvSpPr>
          <p:cNvPr id="3" name="Content Placeholder 2"/>
          <p:cNvSpPr>
            <a:spLocks noGrp="1"/>
          </p:cNvSpPr>
          <p:nvPr>
            <p:ph idx="1"/>
          </p:nvPr>
        </p:nvSpPr>
        <p:spPr>
          <a:xfrm>
            <a:off x="457200" y="843535"/>
            <a:ext cx="8229600" cy="3854429"/>
          </a:xfrm>
        </p:spPr>
        <p:txBody>
          <a:bodyPr>
            <a:noAutofit/>
          </a:bodyPr>
          <a:lstStyle>
            <a:lvl1pPr marL="285750" indent="-285750">
              <a:buClr>
                <a:schemeClr val="accent3"/>
              </a:buClr>
              <a:buSzPct val="70000"/>
              <a:defRPr/>
            </a:lvl1pPr>
            <a:lvl2pPr marL="573088" indent="-231775">
              <a:defRPr/>
            </a:lvl2pPr>
            <a:lvl3pPr marL="742950" indent="-171450">
              <a:tabLst/>
              <a:defRPr/>
            </a:lvl3pPr>
            <a:lvl4pPr marL="1030288" indent="-228600">
              <a:tabLs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Rectangle 5"/>
          <p:cNvSpPr/>
          <p:nvPr/>
        </p:nvSpPr>
        <p:spPr>
          <a:xfrm>
            <a:off x="0" y="5095875"/>
            <a:ext cx="9144000" cy="57498"/>
          </a:xfrm>
          <a:prstGeom prst="rect">
            <a:avLst/>
          </a:prstGeom>
          <a:solidFill>
            <a:srgbClr val="1A89C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Tree>
    <p:extLst>
      <p:ext uri="{BB962C8B-B14F-4D97-AF65-F5344CB8AC3E}">
        <p14:creationId xmlns:p14="http://schemas.microsoft.com/office/powerpoint/2010/main" val="340034035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457200" y="843536"/>
            <a:ext cx="4038600" cy="3854429"/>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843536"/>
            <a:ext cx="4038600" cy="3854429"/>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Rectangle 6"/>
          <p:cNvSpPr/>
          <p:nvPr/>
        </p:nvSpPr>
        <p:spPr>
          <a:xfrm>
            <a:off x="0" y="5095875"/>
            <a:ext cx="9144000" cy="57498"/>
          </a:xfrm>
          <a:prstGeom prst="rect">
            <a:avLst/>
          </a:prstGeom>
          <a:solidFill>
            <a:srgbClr val="1A89C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Tree>
    <p:extLst>
      <p:ext uri="{BB962C8B-B14F-4D97-AF65-F5344CB8AC3E}">
        <p14:creationId xmlns:p14="http://schemas.microsoft.com/office/powerpoint/2010/main" val="383518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852754"/>
            <a:ext cx="4040188" cy="47982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332575"/>
            <a:ext cx="4040188" cy="3365388"/>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8" y="852754"/>
            <a:ext cx="4041775" cy="47982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332575"/>
            <a:ext cx="4041775" cy="3365388"/>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8"/>
          <p:cNvSpPr/>
          <p:nvPr/>
        </p:nvSpPr>
        <p:spPr>
          <a:xfrm>
            <a:off x="0" y="5095875"/>
            <a:ext cx="9144000" cy="57498"/>
          </a:xfrm>
          <a:prstGeom prst="rect">
            <a:avLst/>
          </a:prstGeom>
          <a:solidFill>
            <a:srgbClr val="1A89C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Tree>
    <p:extLst>
      <p:ext uri="{BB962C8B-B14F-4D97-AF65-F5344CB8AC3E}">
        <p14:creationId xmlns:p14="http://schemas.microsoft.com/office/powerpoint/2010/main" val="62257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5" name="Rectangle 4"/>
          <p:cNvSpPr/>
          <p:nvPr/>
        </p:nvSpPr>
        <p:spPr>
          <a:xfrm>
            <a:off x="0" y="5095875"/>
            <a:ext cx="9144000" cy="57498"/>
          </a:xfrm>
          <a:prstGeom prst="rect">
            <a:avLst/>
          </a:prstGeom>
          <a:solidFill>
            <a:srgbClr val="1A89C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Tree>
    <p:extLst>
      <p:ext uri="{BB962C8B-B14F-4D97-AF65-F5344CB8AC3E}">
        <p14:creationId xmlns:p14="http://schemas.microsoft.com/office/powerpoint/2010/main" val="271084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5095875"/>
            <a:ext cx="9144000" cy="57498"/>
          </a:xfrm>
          <a:prstGeom prst="rect">
            <a:avLst/>
          </a:prstGeom>
          <a:solidFill>
            <a:srgbClr val="1A89C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Tree>
    <p:extLst>
      <p:ext uri="{BB962C8B-B14F-4D97-AF65-F5344CB8AC3E}">
        <p14:creationId xmlns:p14="http://schemas.microsoft.com/office/powerpoint/2010/main" val="126368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noAutofit/>
          </a:bodyPr>
          <a:lstStyle>
            <a:lvl1pPr algn="l">
              <a:defRPr sz="2000" b="0">
                <a:solidFill>
                  <a:schemeClr val="accent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4025504"/>
            <a:ext cx="5486400" cy="603647"/>
          </a:xfrm>
        </p:spPr>
        <p:txBody>
          <a:bodyPr>
            <a:noAutofit/>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p:nvPr/>
        </p:nvSpPr>
        <p:spPr>
          <a:xfrm>
            <a:off x="0" y="5095875"/>
            <a:ext cx="9144000" cy="57498"/>
          </a:xfrm>
          <a:prstGeom prst="rect">
            <a:avLst/>
          </a:prstGeom>
          <a:solidFill>
            <a:srgbClr val="1A89C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Tree>
    <p:extLst>
      <p:ext uri="{BB962C8B-B14F-4D97-AF65-F5344CB8AC3E}">
        <p14:creationId xmlns:p14="http://schemas.microsoft.com/office/powerpoint/2010/main" val="2414245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Slide_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5246" y="1788163"/>
            <a:ext cx="5675554" cy="698498"/>
          </a:xfrm>
        </p:spPr>
        <p:txBody>
          <a:bodyPr>
            <a:noAutofit/>
          </a:bodyPr>
          <a:lstStyle>
            <a:lvl1pPr>
              <a:defRPr sz="3200">
                <a:solidFill>
                  <a:schemeClr val="bg1"/>
                </a:solidFill>
              </a:defRPr>
            </a:lvl1pPr>
          </a:lstStyle>
          <a:p>
            <a:r>
              <a:rPr lang="en-US" smtClean="0"/>
              <a:t>Click to edit Master title style</a:t>
            </a:r>
            <a:endParaRPr lang="en-US" dirty="0"/>
          </a:p>
        </p:txBody>
      </p:sp>
      <p:sp>
        <p:nvSpPr>
          <p:cNvPr id="5" name="Subtitle 2"/>
          <p:cNvSpPr>
            <a:spLocks noGrp="1"/>
          </p:cNvSpPr>
          <p:nvPr>
            <p:ph type="subTitle" idx="1"/>
          </p:nvPr>
        </p:nvSpPr>
        <p:spPr>
          <a:xfrm>
            <a:off x="725246" y="2497424"/>
            <a:ext cx="5675554" cy="302070"/>
          </a:xfrm>
        </p:spPr>
        <p:txBody>
          <a:bodyPr>
            <a:noAutofit/>
          </a:bodyPr>
          <a:lstStyle>
            <a:lvl1pPr marL="0" indent="0" algn="l">
              <a:buNone/>
              <a:defRPr sz="2400" i="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2814200"/>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Slide_g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25246" y="1788163"/>
            <a:ext cx="5681650" cy="698498"/>
          </a:xfrm>
        </p:spPr>
        <p:txBody>
          <a:bodyPr>
            <a:noAutofit/>
          </a:bodyPr>
          <a:lstStyle>
            <a:lvl1pPr>
              <a:defRPr sz="3200">
                <a:solidFill>
                  <a:schemeClr val="bg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725245" y="2497457"/>
            <a:ext cx="5681650" cy="365505"/>
          </a:xfrm>
        </p:spPr>
        <p:txBody>
          <a:bodyPr>
            <a:noAutofit/>
          </a:bodyPr>
          <a:lstStyle>
            <a:lvl1pPr marL="0" indent="0" algn="l">
              <a:buNone/>
              <a:defRPr sz="2400" i="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0471612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066836"/>
            <a:ext cx="9144000" cy="76664"/>
          </a:xfrm>
          <a:prstGeom prst="rect">
            <a:avLst/>
          </a:prstGeom>
          <a:solidFill>
            <a:srgbClr val="1A89C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10" name="TextBox 9"/>
          <p:cNvSpPr txBox="1"/>
          <p:nvPr userDrawn="1"/>
        </p:nvSpPr>
        <p:spPr>
          <a:xfrm>
            <a:off x="4230624" y="4897928"/>
            <a:ext cx="682752" cy="123111"/>
          </a:xfrm>
          <a:prstGeom prst="rect">
            <a:avLst/>
          </a:prstGeom>
          <a:noFill/>
        </p:spPr>
        <p:txBody>
          <a:bodyPr wrap="square" lIns="0" tIns="0" rIns="0" bIns="0" rtlCol="0" anchor="ctr" anchorCtr="0">
            <a:spAutoFit/>
          </a:bodyPr>
          <a:lstStyle/>
          <a:p>
            <a:pPr algn="ctr"/>
            <a:fld id="{BD75D1DC-DF16-4BE5-9BE2-48DBF830378E}" type="slidenum">
              <a:rPr lang="en-US" sz="800" smtClean="0">
                <a:solidFill>
                  <a:schemeClr val="tx1"/>
                </a:solidFill>
                <a:latin typeface="Calibri"/>
              </a:rPr>
              <a:pPr algn="ctr"/>
              <a:t>‹#›</a:t>
            </a:fld>
            <a:endParaRPr lang="en-US" sz="800" dirty="0">
              <a:solidFill>
                <a:schemeClr val="tx1"/>
              </a:solidFill>
              <a:latin typeface="Calibri"/>
            </a:endParaRPr>
          </a:p>
        </p:txBody>
      </p:sp>
      <p:sp>
        <p:nvSpPr>
          <p:cNvPr id="2" name="Title Placeholder 1"/>
          <p:cNvSpPr>
            <a:spLocks noGrp="1"/>
          </p:cNvSpPr>
          <p:nvPr>
            <p:ph type="title"/>
          </p:nvPr>
        </p:nvSpPr>
        <p:spPr>
          <a:xfrm>
            <a:off x="457200" y="205980"/>
            <a:ext cx="8229600" cy="356378"/>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841250"/>
            <a:ext cx="8229600" cy="385671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6" name="Picture 5" descr="cake-logo.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6644" y="4667694"/>
            <a:ext cx="625606" cy="332715"/>
          </a:xfrm>
          <a:prstGeom prst="rect">
            <a:avLst/>
          </a:prstGeom>
        </p:spPr>
      </p:pic>
    </p:spTree>
    <p:extLst>
      <p:ext uri="{BB962C8B-B14F-4D97-AF65-F5344CB8AC3E}">
        <p14:creationId xmlns:p14="http://schemas.microsoft.com/office/powerpoint/2010/main" val="2469345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4" r:id="rId11"/>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800" b="0" i="0" kern="1200">
          <a:solidFill>
            <a:schemeClr val="accent1"/>
          </a:solidFill>
          <a:latin typeface="Calibri"/>
          <a:ea typeface="+mj-ea"/>
          <a:cs typeface="Calibri"/>
        </a:defRPr>
      </a:lvl1pPr>
    </p:titleStyle>
    <p:bodyStyle>
      <a:lvl1pPr marL="285750" indent="-285750" algn="l" defTabSz="457200" rtl="0" eaLnBrk="1" latinLnBrk="0" hangingPunct="1">
        <a:lnSpc>
          <a:spcPct val="95000"/>
        </a:lnSpc>
        <a:spcBef>
          <a:spcPts val="1000"/>
        </a:spcBef>
        <a:buClr>
          <a:schemeClr val="accent3"/>
        </a:buClr>
        <a:buSzPct val="70000"/>
        <a:buFont typeface="Wingdings 2" panose="05020102010507070707" pitchFamily="18" charset="2"/>
        <a:buChar char=""/>
        <a:defRPr sz="2400" b="0" i="0" kern="1200">
          <a:solidFill>
            <a:schemeClr val="tx1">
              <a:lumMod val="75000"/>
              <a:lumOff val="25000"/>
            </a:schemeClr>
          </a:solidFill>
          <a:latin typeface="Calibri"/>
          <a:ea typeface="+mn-ea"/>
          <a:cs typeface="Calibri"/>
        </a:defRPr>
      </a:lvl1pPr>
      <a:lvl2pPr marL="573088" indent="-231775" algn="l" defTabSz="457200" rtl="0" eaLnBrk="1" latinLnBrk="0" hangingPunct="1">
        <a:lnSpc>
          <a:spcPct val="95000"/>
        </a:lnSpc>
        <a:spcBef>
          <a:spcPts val="400"/>
        </a:spcBef>
        <a:buClr>
          <a:schemeClr val="accent3"/>
        </a:buClr>
        <a:buFont typeface="Arial"/>
        <a:buChar char="–"/>
        <a:tabLst/>
        <a:defRPr sz="2000" b="0" i="0" kern="1200">
          <a:solidFill>
            <a:schemeClr val="tx1">
              <a:lumMod val="75000"/>
              <a:lumOff val="25000"/>
            </a:schemeClr>
          </a:solidFill>
          <a:latin typeface="Calibri"/>
          <a:ea typeface="+mn-ea"/>
          <a:cs typeface="Calibri"/>
        </a:defRPr>
      </a:lvl2pPr>
      <a:lvl3pPr marL="742950" indent="-171450" algn="l" defTabSz="457200" rtl="0" eaLnBrk="1" latinLnBrk="0" hangingPunct="1">
        <a:lnSpc>
          <a:spcPct val="95000"/>
        </a:lnSpc>
        <a:spcBef>
          <a:spcPts val="400"/>
        </a:spcBef>
        <a:buClr>
          <a:schemeClr val="accent3"/>
        </a:buClr>
        <a:buFont typeface="Arial"/>
        <a:buChar char="•"/>
        <a:defRPr sz="1800" b="0" i="0" kern="1200">
          <a:solidFill>
            <a:schemeClr val="tx1">
              <a:lumMod val="75000"/>
              <a:lumOff val="25000"/>
            </a:schemeClr>
          </a:solidFill>
          <a:latin typeface="Calibri"/>
          <a:ea typeface="+mn-ea"/>
          <a:cs typeface="Calibri"/>
        </a:defRPr>
      </a:lvl3pPr>
      <a:lvl4pPr marL="1030288" indent="-228600" algn="l" defTabSz="457200" rtl="0" eaLnBrk="1" latinLnBrk="0" hangingPunct="1">
        <a:lnSpc>
          <a:spcPct val="95000"/>
        </a:lnSpc>
        <a:spcBef>
          <a:spcPts val="400"/>
        </a:spcBef>
        <a:buClr>
          <a:schemeClr val="accent3"/>
        </a:buClr>
        <a:buFont typeface="Arial"/>
        <a:buChar char="–"/>
        <a:defRPr sz="1600" b="0" i="0" kern="1200">
          <a:solidFill>
            <a:schemeClr val="tx1">
              <a:lumMod val="75000"/>
              <a:lumOff val="25000"/>
            </a:schemeClr>
          </a:solidFill>
          <a:latin typeface="Calibri"/>
          <a:ea typeface="+mn-ea"/>
          <a:cs typeface="Calibri"/>
        </a:defRPr>
      </a:lvl4pPr>
      <a:lvl5pPr marL="2057400" indent="-228600" algn="l" defTabSz="457200" rtl="0" eaLnBrk="1" latinLnBrk="0" hangingPunct="1">
        <a:spcBef>
          <a:spcPct val="20000"/>
        </a:spcBef>
        <a:buFont typeface="Arial"/>
        <a:buChar char="»"/>
        <a:defRPr sz="1600" b="0" i="0" kern="1200">
          <a:solidFill>
            <a:schemeClr val="tx1"/>
          </a:solidFill>
          <a:latin typeface="Gill Sans Light"/>
          <a:ea typeface="+mn-ea"/>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image" Target="../media/image22.jpg"/><Relationship Id="rId7" Type="http://schemas.openxmlformats.org/officeDocument/2006/relationships/image" Target="../media/image23.jpg"/><Relationship Id="rId8" Type="http://schemas.openxmlformats.org/officeDocument/2006/relationships/image" Target="../media/image24.jp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gif"/><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246" y="2137412"/>
            <a:ext cx="7615792" cy="698498"/>
          </a:xfrm>
        </p:spPr>
        <p:txBody>
          <a:bodyPr/>
          <a:lstStyle/>
          <a:p>
            <a:r>
              <a:rPr lang="en-US" dirty="0" smtClean="0">
                <a:latin typeface="Helvetica"/>
                <a:cs typeface="Helvetica"/>
              </a:rPr>
              <a:t>Retail and Ecommerce</a:t>
            </a:r>
            <a:br>
              <a:rPr lang="en-US" dirty="0" smtClean="0">
                <a:latin typeface="Helvetica"/>
                <a:cs typeface="Helvetica"/>
              </a:rPr>
            </a:br>
            <a:r>
              <a:rPr lang="en-US" sz="2000" i="1" dirty="0" smtClean="0">
                <a:latin typeface="Helvetica"/>
                <a:cs typeface="Helvetica"/>
              </a:rPr>
              <a:t>Track and Optimize for All Digital Marketing Channels</a:t>
            </a:r>
            <a:endParaRPr lang="en-US" sz="2000" i="1" dirty="0">
              <a:latin typeface="Helvetica"/>
              <a:cs typeface="Helvetica"/>
            </a:endParaRPr>
          </a:p>
        </p:txBody>
      </p:sp>
    </p:spTree>
    <p:extLst>
      <p:ext uri="{BB962C8B-B14F-4D97-AF65-F5344CB8AC3E}">
        <p14:creationId xmlns:p14="http://schemas.microsoft.com/office/powerpoint/2010/main" val="39996600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291"/>
            <a:ext cx="8584914" cy="459486"/>
          </a:xfrm>
        </p:spPr>
        <p:txBody>
          <a:bodyPr>
            <a:normAutofit fontScale="90000"/>
          </a:bodyPr>
          <a:lstStyle/>
          <a:p>
            <a:r>
              <a:rPr lang="en-US" dirty="0" smtClean="0"/>
              <a:t>Understanding the Customer Journey</a:t>
            </a:r>
            <a:endParaRPr lang="en-US" dirty="0"/>
          </a:p>
        </p:txBody>
      </p:sp>
      <p:grpSp>
        <p:nvGrpSpPr>
          <p:cNvPr id="4" name="Group 3"/>
          <p:cNvGrpSpPr/>
          <p:nvPr/>
        </p:nvGrpSpPr>
        <p:grpSpPr>
          <a:xfrm>
            <a:off x="5591664" y="3952878"/>
            <a:ext cx="849409" cy="828554"/>
            <a:chOff x="1183608" y="3978669"/>
            <a:chExt cx="1195507" cy="1195507"/>
          </a:xfrm>
        </p:grpSpPr>
        <p:sp>
          <p:nvSpPr>
            <p:cNvPr id="6" name="Shape 122"/>
            <p:cNvSpPr/>
            <p:nvPr/>
          </p:nvSpPr>
          <p:spPr>
            <a:xfrm>
              <a:off x="1183608" y="3978669"/>
              <a:ext cx="1195507" cy="11955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A2DB"/>
            </a:solidFill>
            <a:ln w="12700">
              <a:miter lim="400000"/>
            </a:ln>
          </p:spPr>
          <p:txBody>
            <a:bodyPr lIns="0" tIns="0" rIns="0" bIns="0"/>
            <a:lstStyle/>
            <a:p>
              <a:pPr lvl="0" defTabSz="914400">
                <a:lnSpc>
                  <a:spcPct val="100000"/>
                </a:lnSpc>
                <a:spcBef>
                  <a:spcPts val="0"/>
                </a:spcBef>
                <a:defRPr sz="2400">
                  <a:solidFill>
                    <a:srgbClr val="000000"/>
                  </a:solidFill>
                  <a:latin typeface="Arial"/>
                  <a:ea typeface="Arial"/>
                  <a:cs typeface="Arial"/>
                  <a:sym typeface="Arial"/>
                </a:defRPr>
              </a:pPr>
              <a:endParaRPr/>
            </a:p>
          </p:txBody>
        </p:sp>
        <p:sp>
          <p:nvSpPr>
            <p:cNvPr id="7" name="Shape 123"/>
            <p:cNvSpPr/>
            <p:nvPr/>
          </p:nvSpPr>
          <p:spPr>
            <a:xfrm>
              <a:off x="1518396" y="4701275"/>
              <a:ext cx="531695" cy="22204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sz="1300">
                  <a:solidFill>
                    <a:srgbClr val="FFFFFF"/>
                  </a:solidFill>
                </a:defRPr>
              </a:lvl1pPr>
            </a:lstStyle>
            <a:p>
              <a:pPr lvl="0">
                <a:defRPr sz="1800">
                  <a:solidFill>
                    <a:srgbClr val="000000"/>
                  </a:solidFill>
                </a:defRPr>
              </a:pPr>
              <a:r>
                <a:rPr sz="1000" dirty="0">
                  <a:solidFill>
                    <a:srgbClr val="FFFFFF"/>
                  </a:solidFill>
                  <a:latin typeface="+mn-lt"/>
                </a:rPr>
                <a:t>Mobile</a:t>
              </a:r>
            </a:p>
          </p:txBody>
        </p:sp>
        <p:pic>
          <p:nvPicPr>
            <p:cNvPr id="8" name="pasted-image.pdf"/>
            <p:cNvPicPr/>
            <p:nvPr/>
          </p:nvPicPr>
          <p:blipFill>
            <a:blip r:embed="rId3">
              <a:extLst/>
            </a:blip>
            <a:stretch>
              <a:fillRect/>
            </a:stretch>
          </p:blipFill>
          <p:spPr>
            <a:xfrm>
              <a:off x="1637337" y="4179022"/>
              <a:ext cx="277178" cy="461962"/>
            </a:xfrm>
            <a:prstGeom prst="rect">
              <a:avLst/>
            </a:prstGeom>
            <a:ln w="12700">
              <a:miter lim="400000"/>
            </a:ln>
          </p:spPr>
        </p:pic>
      </p:grpSp>
      <p:grpSp>
        <p:nvGrpSpPr>
          <p:cNvPr id="9" name="Group 8"/>
          <p:cNvGrpSpPr/>
          <p:nvPr/>
        </p:nvGrpSpPr>
        <p:grpSpPr>
          <a:xfrm>
            <a:off x="6742686" y="1911871"/>
            <a:ext cx="823460" cy="803243"/>
            <a:chOff x="1201869" y="2600861"/>
            <a:chExt cx="1158985" cy="1158985"/>
          </a:xfrm>
        </p:grpSpPr>
        <p:sp>
          <p:nvSpPr>
            <p:cNvPr id="11" name="Shape 125"/>
            <p:cNvSpPr/>
            <p:nvPr/>
          </p:nvSpPr>
          <p:spPr>
            <a:xfrm>
              <a:off x="1201869" y="2600861"/>
              <a:ext cx="1158985" cy="11589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A2DB"/>
            </a:solidFill>
            <a:ln w="12700">
              <a:miter lim="400000"/>
            </a:ln>
          </p:spPr>
          <p:txBody>
            <a:bodyPr lIns="0" tIns="0" rIns="0" bIns="0"/>
            <a:lstStyle/>
            <a:p>
              <a:pPr lvl="0" defTabSz="914400">
                <a:lnSpc>
                  <a:spcPct val="100000"/>
                </a:lnSpc>
                <a:spcBef>
                  <a:spcPts val="0"/>
                </a:spcBef>
                <a:defRPr sz="2400">
                  <a:solidFill>
                    <a:srgbClr val="000000"/>
                  </a:solidFill>
                  <a:latin typeface="Arial"/>
                  <a:ea typeface="Arial"/>
                  <a:cs typeface="Arial"/>
                  <a:sym typeface="Arial"/>
                </a:defRPr>
              </a:pPr>
              <a:endParaRPr/>
            </a:p>
          </p:txBody>
        </p:sp>
        <p:sp>
          <p:nvSpPr>
            <p:cNvPr id="12" name="Shape 126"/>
            <p:cNvSpPr/>
            <p:nvPr/>
          </p:nvSpPr>
          <p:spPr>
            <a:xfrm>
              <a:off x="1437496" y="3350180"/>
              <a:ext cx="687730" cy="25621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1300">
                  <a:solidFill>
                    <a:srgbClr val="FFFFFF"/>
                  </a:solidFill>
                </a:defRPr>
              </a:lvl1pPr>
            </a:lstStyle>
            <a:p>
              <a:pPr lvl="0">
                <a:defRPr sz="1800">
                  <a:solidFill>
                    <a:srgbClr val="000000"/>
                  </a:solidFill>
                </a:defRPr>
              </a:pPr>
              <a:r>
                <a:rPr sz="1000" dirty="0">
                  <a:solidFill>
                    <a:srgbClr val="FFFFFF"/>
                  </a:solidFill>
                  <a:latin typeface="+mn-lt"/>
                </a:rPr>
                <a:t>Display</a:t>
              </a:r>
            </a:p>
          </p:txBody>
        </p:sp>
        <p:pic>
          <p:nvPicPr>
            <p:cNvPr id="13" name="pasted-image.pdf"/>
            <p:cNvPicPr/>
            <p:nvPr/>
          </p:nvPicPr>
          <p:blipFill>
            <a:blip r:embed="rId4">
              <a:extLst/>
            </a:blip>
            <a:stretch>
              <a:fillRect/>
            </a:stretch>
          </p:blipFill>
          <p:spPr>
            <a:xfrm>
              <a:off x="1541441" y="2829376"/>
              <a:ext cx="479840" cy="447851"/>
            </a:xfrm>
            <a:prstGeom prst="rect">
              <a:avLst/>
            </a:prstGeom>
            <a:ln w="12700">
              <a:miter lim="400000"/>
            </a:ln>
          </p:spPr>
        </p:pic>
      </p:grpSp>
      <p:grpSp>
        <p:nvGrpSpPr>
          <p:cNvPr id="14" name="Group 13"/>
          <p:cNvGrpSpPr/>
          <p:nvPr/>
        </p:nvGrpSpPr>
        <p:grpSpPr>
          <a:xfrm>
            <a:off x="7623347" y="3324144"/>
            <a:ext cx="823461" cy="803243"/>
            <a:chOff x="6638204" y="4001496"/>
            <a:chExt cx="1158985" cy="1158985"/>
          </a:xfrm>
        </p:grpSpPr>
        <p:sp>
          <p:nvSpPr>
            <p:cNvPr id="16" name="Shape 119"/>
            <p:cNvSpPr/>
            <p:nvPr/>
          </p:nvSpPr>
          <p:spPr>
            <a:xfrm>
              <a:off x="6638204" y="4001496"/>
              <a:ext cx="1158985" cy="11589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A2DB"/>
            </a:solidFill>
            <a:ln w="12700">
              <a:miter lim="400000"/>
            </a:ln>
          </p:spPr>
          <p:txBody>
            <a:bodyPr lIns="0" tIns="0" rIns="0" bIns="0"/>
            <a:lstStyle/>
            <a:p>
              <a:pPr lvl="0" defTabSz="914400">
                <a:lnSpc>
                  <a:spcPct val="100000"/>
                </a:lnSpc>
                <a:spcBef>
                  <a:spcPts val="0"/>
                </a:spcBef>
                <a:defRPr sz="2400">
                  <a:solidFill>
                    <a:srgbClr val="000000"/>
                  </a:solidFill>
                  <a:latin typeface="Arial"/>
                  <a:ea typeface="Arial"/>
                  <a:cs typeface="Arial"/>
                  <a:sym typeface="Arial"/>
                </a:defRPr>
              </a:pPr>
              <a:endParaRPr/>
            </a:p>
          </p:txBody>
        </p:sp>
        <p:sp>
          <p:nvSpPr>
            <p:cNvPr id="17" name="Shape 120"/>
            <p:cNvSpPr/>
            <p:nvPr/>
          </p:nvSpPr>
          <p:spPr>
            <a:xfrm>
              <a:off x="6983952" y="4762738"/>
              <a:ext cx="458371" cy="22204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sz="1300">
                  <a:solidFill>
                    <a:srgbClr val="FFFFFF"/>
                  </a:solidFill>
                </a:defRPr>
              </a:lvl1pPr>
            </a:lstStyle>
            <a:p>
              <a:pPr lvl="0">
                <a:defRPr sz="1800">
                  <a:solidFill>
                    <a:srgbClr val="000000"/>
                  </a:solidFill>
                </a:defRPr>
              </a:pPr>
              <a:r>
                <a:rPr sz="1000" dirty="0">
                  <a:solidFill>
                    <a:srgbClr val="FFFFFF"/>
                  </a:solidFill>
                  <a:latin typeface="+mn-lt"/>
                </a:rPr>
                <a:t>Video</a:t>
              </a:r>
            </a:p>
          </p:txBody>
        </p:sp>
        <p:pic>
          <p:nvPicPr>
            <p:cNvPr id="18" name="pasted-image.pdf"/>
            <p:cNvPicPr/>
            <p:nvPr/>
          </p:nvPicPr>
          <p:blipFill>
            <a:blip r:embed="rId5">
              <a:extLst/>
            </a:blip>
            <a:stretch>
              <a:fillRect/>
            </a:stretch>
          </p:blipFill>
          <p:spPr>
            <a:xfrm>
              <a:off x="6948916" y="4265956"/>
              <a:ext cx="529007" cy="405572"/>
            </a:xfrm>
            <a:prstGeom prst="rect">
              <a:avLst/>
            </a:prstGeom>
            <a:ln w="12700">
              <a:miter lim="400000"/>
            </a:ln>
          </p:spPr>
        </p:pic>
      </p:grpSp>
      <p:grpSp>
        <p:nvGrpSpPr>
          <p:cNvPr id="19" name="Group 18"/>
          <p:cNvGrpSpPr/>
          <p:nvPr/>
        </p:nvGrpSpPr>
        <p:grpSpPr>
          <a:xfrm>
            <a:off x="7773276" y="2290811"/>
            <a:ext cx="819322" cy="799206"/>
            <a:chOff x="6641116" y="2608339"/>
            <a:chExt cx="1153161" cy="1153161"/>
          </a:xfrm>
        </p:grpSpPr>
        <p:sp>
          <p:nvSpPr>
            <p:cNvPr id="21" name="Shape 134"/>
            <p:cNvSpPr/>
            <p:nvPr/>
          </p:nvSpPr>
          <p:spPr>
            <a:xfrm>
              <a:off x="6641116" y="2608339"/>
              <a:ext cx="1153161" cy="11531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A2DB"/>
            </a:solidFill>
            <a:ln w="12700">
              <a:miter lim="400000"/>
            </a:ln>
          </p:spPr>
          <p:txBody>
            <a:bodyPr lIns="0" tIns="0" rIns="0" bIns="0"/>
            <a:lstStyle/>
            <a:p>
              <a:pPr lvl="0" defTabSz="914400">
                <a:lnSpc>
                  <a:spcPct val="100000"/>
                </a:lnSpc>
                <a:spcBef>
                  <a:spcPts val="0"/>
                </a:spcBef>
                <a:defRPr sz="2400">
                  <a:solidFill>
                    <a:srgbClr val="000000"/>
                  </a:solidFill>
                  <a:latin typeface="Arial"/>
                  <a:ea typeface="Arial"/>
                  <a:cs typeface="Arial"/>
                  <a:sym typeface="Arial"/>
                </a:defRPr>
              </a:pPr>
              <a:endParaRPr/>
            </a:p>
          </p:txBody>
        </p:sp>
        <p:sp>
          <p:nvSpPr>
            <p:cNvPr id="22" name="Shape 135"/>
            <p:cNvSpPr/>
            <p:nvPr/>
          </p:nvSpPr>
          <p:spPr>
            <a:xfrm>
              <a:off x="6976850" y="3311316"/>
              <a:ext cx="472559" cy="22204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sz="1300">
                  <a:solidFill>
                    <a:srgbClr val="FFFFFF"/>
                  </a:solidFill>
                </a:defRPr>
              </a:lvl1pPr>
            </a:lstStyle>
            <a:p>
              <a:pPr lvl="0">
                <a:defRPr sz="1800">
                  <a:solidFill>
                    <a:srgbClr val="000000"/>
                  </a:solidFill>
                </a:defRPr>
              </a:pPr>
              <a:r>
                <a:rPr sz="1000" dirty="0">
                  <a:solidFill>
                    <a:srgbClr val="FFFFFF"/>
                  </a:solidFill>
                  <a:latin typeface="+mn-lt"/>
                </a:rPr>
                <a:t>Social</a:t>
              </a:r>
            </a:p>
          </p:txBody>
        </p:sp>
        <p:pic>
          <p:nvPicPr>
            <p:cNvPr id="23" name="pasted-image.pdf"/>
            <p:cNvPicPr/>
            <p:nvPr/>
          </p:nvPicPr>
          <p:blipFill>
            <a:blip r:embed="rId6">
              <a:extLst/>
            </a:blip>
            <a:stretch>
              <a:fillRect/>
            </a:stretch>
          </p:blipFill>
          <p:spPr>
            <a:xfrm>
              <a:off x="6969363" y="2830414"/>
              <a:ext cx="487534" cy="405572"/>
            </a:xfrm>
            <a:prstGeom prst="rect">
              <a:avLst/>
            </a:prstGeom>
            <a:ln w="12700">
              <a:miter lim="400000"/>
            </a:ln>
          </p:spPr>
        </p:pic>
      </p:grpSp>
      <p:grpSp>
        <p:nvGrpSpPr>
          <p:cNvPr id="24" name="Group 23"/>
          <p:cNvGrpSpPr/>
          <p:nvPr/>
        </p:nvGrpSpPr>
        <p:grpSpPr>
          <a:xfrm>
            <a:off x="7533658" y="1157016"/>
            <a:ext cx="849410" cy="828554"/>
            <a:chOff x="5514789" y="1668896"/>
            <a:chExt cx="1195507" cy="1195507"/>
          </a:xfrm>
        </p:grpSpPr>
        <p:sp>
          <p:nvSpPr>
            <p:cNvPr id="25" name="Shape 137"/>
            <p:cNvSpPr/>
            <p:nvPr/>
          </p:nvSpPr>
          <p:spPr>
            <a:xfrm>
              <a:off x="5514789" y="1668896"/>
              <a:ext cx="1195507" cy="11955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A2DB"/>
            </a:solidFill>
            <a:ln w="12700">
              <a:miter lim="400000"/>
            </a:ln>
          </p:spPr>
          <p:txBody>
            <a:bodyPr lIns="0" tIns="0" rIns="0" bIns="0" anchor="ctr"/>
            <a:lstStyle/>
            <a:p>
              <a:pPr lvl="0" defTabSz="914400">
                <a:lnSpc>
                  <a:spcPct val="100000"/>
                </a:lnSpc>
                <a:spcBef>
                  <a:spcPts val="0"/>
                </a:spcBef>
                <a:defRPr sz="2400">
                  <a:solidFill>
                    <a:srgbClr val="000000"/>
                  </a:solidFill>
                  <a:latin typeface="Arial"/>
                  <a:ea typeface="Arial"/>
                  <a:cs typeface="Arial"/>
                  <a:sym typeface="Arial"/>
                </a:defRPr>
              </a:pPr>
              <a:endParaRPr>
                <a:solidFill>
                  <a:srgbClr val="1A89CD"/>
                </a:solidFill>
              </a:endParaRPr>
            </a:p>
          </p:txBody>
        </p:sp>
        <p:sp>
          <p:nvSpPr>
            <p:cNvPr id="26" name="Shape 138"/>
            <p:cNvSpPr/>
            <p:nvPr/>
          </p:nvSpPr>
          <p:spPr>
            <a:xfrm>
              <a:off x="5843434" y="2388231"/>
              <a:ext cx="538217" cy="22204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sz="1300">
                  <a:solidFill>
                    <a:srgbClr val="FFFFFF"/>
                  </a:solidFill>
                </a:defRPr>
              </a:lvl1pPr>
            </a:lstStyle>
            <a:p>
              <a:pPr lvl="0">
                <a:defRPr sz="1800">
                  <a:solidFill>
                    <a:srgbClr val="000000"/>
                  </a:solidFill>
                </a:defRPr>
              </a:pPr>
              <a:r>
                <a:rPr sz="1000" dirty="0">
                  <a:solidFill>
                    <a:srgbClr val="FFFFFF"/>
                  </a:solidFill>
                  <a:latin typeface="+mn-lt"/>
                </a:rPr>
                <a:t>Search</a:t>
              </a:r>
            </a:p>
          </p:txBody>
        </p:sp>
        <p:pic>
          <p:nvPicPr>
            <p:cNvPr id="27" name="pasted-image.pdf"/>
            <p:cNvPicPr/>
            <p:nvPr/>
          </p:nvPicPr>
          <p:blipFill>
            <a:blip r:embed="rId7">
              <a:extLst/>
            </a:blip>
            <a:stretch>
              <a:fillRect/>
            </a:stretch>
          </p:blipFill>
          <p:spPr>
            <a:xfrm>
              <a:off x="5909756" y="1916643"/>
              <a:ext cx="405572" cy="405572"/>
            </a:xfrm>
            <a:prstGeom prst="rect">
              <a:avLst/>
            </a:prstGeom>
            <a:ln w="12700">
              <a:miter lim="400000"/>
            </a:ln>
          </p:spPr>
        </p:pic>
      </p:grpSp>
      <p:grpSp>
        <p:nvGrpSpPr>
          <p:cNvPr id="29" name="Group 28"/>
          <p:cNvGrpSpPr/>
          <p:nvPr/>
        </p:nvGrpSpPr>
        <p:grpSpPr>
          <a:xfrm>
            <a:off x="6787793" y="3952878"/>
            <a:ext cx="849410" cy="828554"/>
            <a:chOff x="5519354" y="4881066"/>
            <a:chExt cx="1195508" cy="1195506"/>
          </a:xfrm>
        </p:grpSpPr>
        <p:sp>
          <p:nvSpPr>
            <p:cNvPr id="30" name="Shape 116"/>
            <p:cNvSpPr/>
            <p:nvPr/>
          </p:nvSpPr>
          <p:spPr>
            <a:xfrm>
              <a:off x="5519354" y="4881066"/>
              <a:ext cx="1195508" cy="11955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A2DB"/>
            </a:solidFill>
            <a:ln w="12700">
              <a:miter lim="400000"/>
            </a:ln>
          </p:spPr>
          <p:txBody>
            <a:bodyPr lIns="0" tIns="0" rIns="0" bIns="0"/>
            <a:lstStyle/>
            <a:p>
              <a:pPr lvl="0" defTabSz="914400">
                <a:lnSpc>
                  <a:spcPct val="100000"/>
                </a:lnSpc>
                <a:spcBef>
                  <a:spcPts val="0"/>
                </a:spcBef>
                <a:defRPr sz="2400">
                  <a:solidFill>
                    <a:srgbClr val="000000"/>
                  </a:solidFill>
                  <a:latin typeface="Arial"/>
                  <a:ea typeface="Arial"/>
                  <a:cs typeface="Arial"/>
                  <a:sym typeface="Arial"/>
                </a:defRPr>
              </a:pPr>
              <a:endParaRPr/>
            </a:p>
          </p:txBody>
        </p:sp>
        <p:sp>
          <p:nvSpPr>
            <p:cNvPr id="31" name="Shape 117"/>
            <p:cNvSpPr/>
            <p:nvPr/>
          </p:nvSpPr>
          <p:spPr>
            <a:xfrm>
              <a:off x="5680604" y="5637247"/>
              <a:ext cx="863876" cy="27742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1300">
                  <a:solidFill>
                    <a:srgbClr val="FFFFFF"/>
                  </a:solidFill>
                </a:defRPr>
              </a:lvl1pPr>
            </a:lstStyle>
            <a:p>
              <a:pPr lvl="0">
                <a:defRPr sz="1800">
                  <a:solidFill>
                    <a:srgbClr val="000000"/>
                  </a:solidFill>
                </a:defRPr>
              </a:pPr>
              <a:r>
                <a:rPr sz="1000" dirty="0">
                  <a:solidFill>
                    <a:srgbClr val="FFFFFF"/>
                  </a:solidFill>
                  <a:latin typeface="+mn-lt"/>
                </a:rPr>
                <a:t>Shopping</a:t>
              </a:r>
            </a:p>
          </p:txBody>
        </p:sp>
        <p:pic>
          <p:nvPicPr>
            <p:cNvPr id="32" name="pasted-image.pdf"/>
            <p:cNvPicPr/>
            <p:nvPr/>
          </p:nvPicPr>
          <p:blipFill>
            <a:blip r:embed="rId8">
              <a:extLst/>
            </a:blip>
            <a:stretch>
              <a:fillRect/>
            </a:stretch>
          </p:blipFill>
          <p:spPr>
            <a:xfrm>
              <a:off x="5902961" y="5119527"/>
              <a:ext cx="510176" cy="467657"/>
            </a:xfrm>
            <a:prstGeom prst="rect">
              <a:avLst/>
            </a:prstGeom>
            <a:ln w="12700">
              <a:miter lim="400000"/>
            </a:ln>
          </p:spPr>
        </p:pic>
      </p:grpSp>
      <p:grpSp>
        <p:nvGrpSpPr>
          <p:cNvPr id="34" name="Group 33"/>
          <p:cNvGrpSpPr/>
          <p:nvPr/>
        </p:nvGrpSpPr>
        <p:grpSpPr>
          <a:xfrm>
            <a:off x="5784293" y="1438100"/>
            <a:ext cx="837370" cy="816811"/>
            <a:chOff x="2442867" y="1677369"/>
            <a:chExt cx="1178561" cy="1178561"/>
          </a:xfrm>
        </p:grpSpPr>
        <p:sp>
          <p:nvSpPr>
            <p:cNvPr id="35" name="Shape 140"/>
            <p:cNvSpPr/>
            <p:nvPr/>
          </p:nvSpPr>
          <p:spPr>
            <a:xfrm>
              <a:off x="2442867" y="1677369"/>
              <a:ext cx="1178561" cy="11785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A2DB"/>
            </a:solidFill>
            <a:ln w="12700">
              <a:miter lim="400000"/>
            </a:ln>
          </p:spPr>
          <p:txBody>
            <a:bodyPr lIns="0" tIns="0" rIns="0" bIns="0"/>
            <a:lstStyle/>
            <a:p>
              <a:pPr lvl="0">
                <a:lnSpc>
                  <a:spcPct val="100000"/>
                </a:lnSpc>
                <a:spcBef>
                  <a:spcPts val="0"/>
                </a:spcBef>
                <a:defRPr sz="1800">
                  <a:solidFill>
                    <a:srgbClr val="3F6797"/>
                  </a:solidFill>
                  <a:latin typeface="Arial"/>
                  <a:ea typeface="Arial"/>
                  <a:cs typeface="Arial"/>
                  <a:sym typeface="Arial"/>
                </a:defRPr>
              </a:pPr>
              <a:endParaRPr/>
            </a:p>
          </p:txBody>
        </p:sp>
        <p:sp>
          <p:nvSpPr>
            <p:cNvPr id="36" name="Shape 141"/>
            <p:cNvSpPr/>
            <p:nvPr/>
          </p:nvSpPr>
          <p:spPr>
            <a:xfrm>
              <a:off x="2701700" y="2456314"/>
              <a:ext cx="660895" cy="22204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sz="1300">
                  <a:solidFill>
                    <a:srgbClr val="FFFFFF"/>
                  </a:solidFill>
                </a:defRPr>
              </a:lvl1pPr>
            </a:lstStyle>
            <a:p>
              <a:pPr lvl="0">
                <a:defRPr sz="1800">
                  <a:solidFill>
                    <a:srgbClr val="000000"/>
                  </a:solidFill>
                </a:defRPr>
              </a:pPr>
              <a:r>
                <a:rPr sz="1000" dirty="0">
                  <a:solidFill>
                    <a:srgbClr val="FFFFFF"/>
                  </a:solidFill>
                  <a:latin typeface="+mn-lt"/>
                </a:rPr>
                <a:t>Affiliate</a:t>
              </a:r>
            </a:p>
          </p:txBody>
        </p:sp>
        <p:pic>
          <p:nvPicPr>
            <p:cNvPr id="37" name="pasted-image.pdf"/>
            <p:cNvPicPr/>
            <p:nvPr/>
          </p:nvPicPr>
          <p:blipFill>
            <a:blip r:embed="rId9">
              <a:extLst/>
            </a:blip>
            <a:stretch>
              <a:fillRect/>
            </a:stretch>
          </p:blipFill>
          <p:spPr>
            <a:xfrm>
              <a:off x="2764459" y="1888448"/>
              <a:ext cx="533036" cy="461963"/>
            </a:xfrm>
            <a:prstGeom prst="rect">
              <a:avLst/>
            </a:prstGeom>
            <a:ln w="12700">
              <a:miter lim="400000"/>
            </a:ln>
          </p:spPr>
        </p:pic>
      </p:grpSp>
      <p:grpSp>
        <p:nvGrpSpPr>
          <p:cNvPr id="39" name="Group 38"/>
          <p:cNvGrpSpPr/>
          <p:nvPr/>
        </p:nvGrpSpPr>
        <p:grpSpPr>
          <a:xfrm>
            <a:off x="6203344" y="3009660"/>
            <a:ext cx="823461" cy="803243"/>
            <a:chOff x="2457222" y="4899326"/>
            <a:chExt cx="1158985" cy="1158985"/>
          </a:xfrm>
        </p:grpSpPr>
        <p:sp>
          <p:nvSpPr>
            <p:cNvPr id="40" name="Shape 128"/>
            <p:cNvSpPr/>
            <p:nvPr/>
          </p:nvSpPr>
          <p:spPr>
            <a:xfrm>
              <a:off x="2457222" y="4899326"/>
              <a:ext cx="1158985" cy="11589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A2DB"/>
            </a:solidFill>
            <a:ln w="12700">
              <a:miter lim="400000"/>
            </a:ln>
          </p:spPr>
          <p:txBody>
            <a:bodyPr lIns="0" tIns="0" rIns="0" bIns="0"/>
            <a:lstStyle/>
            <a:p>
              <a:pPr lvl="0" defTabSz="914400">
                <a:lnSpc>
                  <a:spcPct val="100000"/>
                </a:lnSpc>
                <a:spcBef>
                  <a:spcPts val="0"/>
                </a:spcBef>
                <a:defRPr sz="2400">
                  <a:solidFill>
                    <a:srgbClr val="000000"/>
                  </a:solidFill>
                  <a:latin typeface="Arial"/>
                  <a:ea typeface="Arial"/>
                  <a:cs typeface="Arial"/>
                  <a:sym typeface="Arial"/>
                </a:defRPr>
              </a:pPr>
              <a:endParaRPr/>
            </a:p>
          </p:txBody>
        </p:sp>
        <p:grpSp>
          <p:nvGrpSpPr>
            <p:cNvPr id="41" name="Group 131"/>
            <p:cNvGrpSpPr/>
            <p:nvPr/>
          </p:nvGrpSpPr>
          <p:grpSpPr>
            <a:xfrm>
              <a:off x="2458970" y="5139533"/>
              <a:ext cx="1150331" cy="637426"/>
              <a:chOff x="-288948" y="-44333"/>
              <a:chExt cx="1150329" cy="637424"/>
            </a:xfrm>
          </p:grpSpPr>
          <p:sp>
            <p:nvSpPr>
              <p:cNvPr id="43" name="Shape 129"/>
              <p:cNvSpPr/>
              <p:nvPr/>
            </p:nvSpPr>
            <p:spPr>
              <a:xfrm>
                <a:off x="-288948" y="362847"/>
                <a:ext cx="1150329" cy="2302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ctr">
                  <a:defRPr sz="1300">
                    <a:solidFill>
                      <a:srgbClr val="FFFFFF"/>
                    </a:solidFill>
                  </a:defRPr>
                </a:lvl1pPr>
              </a:lstStyle>
              <a:p>
                <a:pPr lvl="0">
                  <a:defRPr sz="1800">
                    <a:solidFill>
                      <a:srgbClr val="000000"/>
                    </a:solidFill>
                  </a:defRPr>
                </a:pPr>
                <a:r>
                  <a:rPr sz="1000" dirty="0" smtClean="0">
                    <a:solidFill>
                      <a:srgbClr val="FFFFFF"/>
                    </a:solidFill>
                    <a:latin typeface="+mn-lt"/>
                  </a:rPr>
                  <a:t>E</a:t>
                </a:r>
                <a:r>
                  <a:rPr lang="en-US" sz="1000" dirty="0" smtClean="0">
                    <a:solidFill>
                      <a:srgbClr val="FFFFFF"/>
                    </a:solidFill>
                    <a:latin typeface="+mn-lt"/>
                  </a:rPr>
                  <a:t>ngagement</a:t>
                </a:r>
                <a:endParaRPr sz="1000" dirty="0">
                  <a:solidFill>
                    <a:srgbClr val="FFFFFF"/>
                  </a:solidFill>
                  <a:latin typeface="+mn-lt"/>
                </a:endParaRPr>
              </a:p>
            </p:txBody>
          </p:sp>
          <p:pic>
            <p:nvPicPr>
              <p:cNvPr id="44" name="pasted-image.pdf"/>
              <p:cNvPicPr/>
              <p:nvPr/>
            </p:nvPicPr>
            <p:blipFill>
              <a:blip r:embed="rId10">
                <a:extLst/>
              </a:blip>
              <a:stretch>
                <a:fillRect/>
              </a:stretch>
            </p:blipFill>
            <p:spPr>
              <a:xfrm>
                <a:off x="-1718" y="-44333"/>
                <a:ext cx="538179" cy="331761"/>
              </a:xfrm>
              <a:prstGeom prst="rect">
                <a:avLst/>
              </a:prstGeom>
              <a:ln w="12700" cap="flat">
                <a:noFill/>
                <a:miter lim="400000"/>
              </a:ln>
              <a:effectLst/>
            </p:spPr>
          </p:pic>
        </p:grpSp>
      </p:grpSp>
      <p:sp>
        <p:nvSpPr>
          <p:cNvPr id="5" name="TextBox 4"/>
          <p:cNvSpPr txBox="1"/>
          <p:nvPr/>
        </p:nvSpPr>
        <p:spPr>
          <a:xfrm>
            <a:off x="635020" y="1655556"/>
            <a:ext cx="914400" cy="914400"/>
          </a:xfrm>
          <a:prstGeom prst="rect">
            <a:avLst/>
          </a:prstGeom>
        </p:spPr>
        <p:txBody>
          <a:bodyPr vert="horz" wrap="none" lIns="91440" tIns="45720" rIns="91440" bIns="45720" rtlCol="0" anchor="t" anchorCtr="0">
            <a:noAutofit/>
          </a:bodyPr>
          <a:lstStyle/>
          <a:p>
            <a:pPr>
              <a:lnSpc>
                <a:spcPct val="100000"/>
              </a:lnSpc>
              <a:spcBef>
                <a:spcPts val="600"/>
              </a:spcBef>
            </a:pPr>
            <a:endParaRPr lang="en-US" sz="1400" dirty="0" err="1" smtClean="0">
              <a:solidFill>
                <a:schemeClr val="tx1">
                  <a:lumMod val="75000"/>
                  <a:lumOff val="25000"/>
                </a:schemeClr>
              </a:solidFill>
              <a:latin typeface="Gill Sans" panose="020B0602020204020204" pitchFamily="34" charset="0"/>
            </a:endParaRPr>
          </a:p>
        </p:txBody>
      </p:sp>
      <p:sp>
        <p:nvSpPr>
          <p:cNvPr id="10" name="Rectangle 9"/>
          <p:cNvSpPr/>
          <p:nvPr/>
        </p:nvSpPr>
        <p:spPr>
          <a:xfrm>
            <a:off x="334276" y="1223669"/>
            <a:ext cx="5379596" cy="2800766"/>
          </a:xfrm>
          <a:prstGeom prst="rect">
            <a:avLst/>
          </a:prstGeom>
        </p:spPr>
        <p:txBody>
          <a:bodyPr wrap="square">
            <a:spAutoFit/>
          </a:bodyPr>
          <a:lstStyle/>
          <a:p>
            <a:r>
              <a:rPr lang="en-US" sz="1600" b="1" dirty="0"/>
              <a:t>Tracking: </a:t>
            </a:r>
            <a:r>
              <a:rPr lang="en-US" sz="1600" dirty="0"/>
              <a:t>82.2% of performance marketers do not have</a:t>
            </a:r>
          </a:p>
          <a:p>
            <a:r>
              <a:rPr lang="en-US" sz="1600" dirty="0"/>
              <a:t>the ability to measure cross-channel performance or return</a:t>
            </a:r>
          </a:p>
          <a:p>
            <a:r>
              <a:rPr lang="en-US" sz="1600" dirty="0"/>
              <a:t>on investment. </a:t>
            </a:r>
            <a:r>
              <a:rPr lang="en-US" sz="1600" dirty="0">
                <a:solidFill>
                  <a:schemeClr val="accent1"/>
                </a:solidFill>
              </a:rPr>
              <a:t>Do you track your customers’ </a:t>
            </a:r>
            <a:r>
              <a:rPr lang="en-US" sz="1600" dirty="0" smtClean="0">
                <a:solidFill>
                  <a:schemeClr val="accent1"/>
                </a:solidFill>
              </a:rPr>
              <a:t>journeys?</a:t>
            </a:r>
            <a:endParaRPr lang="en-US" sz="1600" dirty="0">
              <a:solidFill>
                <a:schemeClr val="accent1"/>
              </a:solidFill>
            </a:endParaRPr>
          </a:p>
          <a:p>
            <a:endParaRPr lang="en-US" sz="1600" dirty="0"/>
          </a:p>
          <a:p>
            <a:r>
              <a:rPr lang="en-US" sz="1600" b="1" dirty="0"/>
              <a:t>Attribution: </a:t>
            </a:r>
            <a:r>
              <a:rPr lang="en-US" sz="1600" dirty="0"/>
              <a:t>$137.5 billion is spent on digital advertising.</a:t>
            </a:r>
          </a:p>
          <a:p>
            <a:r>
              <a:rPr lang="en-US" sz="1600" dirty="0">
                <a:solidFill>
                  <a:srgbClr val="228ACA"/>
                </a:solidFill>
              </a:rPr>
              <a:t>Do you know the ROI of every dollar you’ve spent?</a:t>
            </a:r>
          </a:p>
          <a:p>
            <a:endParaRPr lang="en-US" sz="1600" dirty="0"/>
          </a:p>
          <a:p>
            <a:r>
              <a:rPr lang="en-US" sz="1600" b="1" dirty="0"/>
              <a:t>Optimization: </a:t>
            </a:r>
            <a:r>
              <a:rPr lang="en-US" sz="1600" dirty="0"/>
              <a:t>Digital interactions influence 36 cents</a:t>
            </a:r>
          </a:p>
          <a:p>
            <a:r>
              <a:rPr lang="en-US" sz="1600" dirty="0"/>
              <a:t>of every dollar spent in retail stores, </a:t>
            </a:r>
            <a:r>
              <a:rPr lang="en-US" sz="1600" dirty="0" smtClean="0"/>
              <a:t>totaling </a:t>
            </a:r>
            <a:r>
              <a:rPr lang="en-US" sz="1600" dirty="0"/>
              <a:t>$1.1 trillion</a:t>
            </a:r>
          </a:p>
          <a:p>
            <a:r>
              <a:rPr lang="en-US" sz="1600" dirty="0"/>
              <a:t>annually. </a:t>
            </a:r>
            <a:r>
              <a:rPr lang="en-US" sz="1600" dirty="0">
                <a:solidFill>
                  <a:srgbClr val="228ACA"/>
                </a:solidFill>
              </a:rPr>
              <a:t>Do you know which channels your customers</a:t>
            </a:r>
          </a:p>
          <a:p>
            <a:r>
              <a:rPr lang="en-US" sz="1600" dirty="0">
                <a:solidFill>
                  <a:srgbClr val="228ACA"/>
                </a:solidFill>
              </a:rPr>
              <a:t>interact with before they decide to buy?</a:t>
            </a:r>
          </a:p>
        </p:txBody>
      </p:sp>
    </p:spTree>
    <p:extLst>
      <p:ext uri="{BB962C8B-B14F-4D97-AF65-F5344CB8AC3E}">
        <p14:creationId xmlns:p14="http://schemas.microsoft.com/office/powerpoint/2010/main" val="1685626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500"/>
                                        <p:tgtEl>
                                          <p:spTgt spid="39"/>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dissolv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How can you get the most </a:t>
            </a:r>
            <a:r>
              <a:rPr lang="en-US" sz="2700" dirty="0" smtClean="0"/>
              <a:t>MONEY from your lead </a:t>
            </a:r>
            <a:r>
              <a:rPr lang="en-US" sz="2700" dirty="0"/>
              <a:t>flow?</a:t>
            </a:r>
          </a:p>
        </p:txBody>
      </p:sp>
      <p:sp>
        <p:nvSpPr>
          <p:cNvPr id="25" name="TextBox 24"/>
          <p:cNvSpPr txBox="1"/>
          <p:nvPr/>
        </p:nvSpPr>
        <p:spPr>
          <a:xfrm>
            <a:off x="2190983" y="3430084"/>
            <a:ext cx="564953" cy="276999"/>
          </a:xfrm>
          <a:prstGeom prst="rect">
            <a:avLst/>
          </a:prstGeom>
          <a:noFill/>
        </p:spPr>
        <p:txBody>
          <a:bodyPr wrap="none" rtlCol="0">
            <a:spAutoFit/>
          </a:bodyPr>
          <a:lstStyle/>
          <a:p>
            <a:pPr algn="ctr"/>
            <a:r>
              <a:rPr lang="en-US" sz="1200" dirty="0" smtClean="0">
                <a:solidFill>
                  <a:schemeClr val="bg1"/>
                </a:solidFill>
                <a:latin typeface="+mn-lt"/>
              </a:rPr>
              <a:t>Email</a:t>
            </a:r>
          </a:p>
        </p:txBody>
      </p:sp>
      <p:pic>
        <p:nvPicPr>
          <p:cNvPr id="26" name="Picture 25" descr="HubIcons-Emai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2029" y="3108146"/>
            <a:ext cx="422041" cy="316531"/>
          </a:xfrm>
          <a:prstGeom prst="rect">
            <a:avLst/>
          </a:prstGeom>
        </p:spPr>
      </p:pic>
      <p:sp>
        <p:nvSpPr>
          <p:cNvPr id="43" name="TextBox 42"/>
          <p:cNvSpPr txBox="1"/>
          <p:nvPr/>
        </p:nvSpPr>
        <p:spPr>
          <a:xfrm>
            <a:off x="6714247" y="1886484"/>
            <a:ext cx="1544012" cy="276999"/>
          </a:xfrm>
          <a:prstGeom prst="rect">
            <a:avLst/>
          </a:prstGeom>
          <a:noFill/>
        </p:spPr>
        <p:txBody>
          <a:bodyPr wrap="none" rtlCol="0">
            <a:spAutoFit/>
          </a:bodyPr>
          <a:lstStyle/>
          <a:p>
            <a:pPr algn="ctr"/>
            <a:r>
              <a:rPr lang="en-US" sz="1200" dirty="0" smtClean="0">
                <a:solidFill>
                  <a:schemeClr val="bg1"/>
                </a:solidFill>
                <a:latin typeface="+mn-lt"/>
              </a:rPr>
              <a:t>Acquisition Marketing</a:t>
            </a:r>
          </a:p>
        </p:txBody>
      </p:sp>
      <p:pic>
        <p:nvPicPr>
          <p:cNvPr id="3" name="Picture 2" descr="16A1BAAD-5E4C-45D6-8383-F43B6D4A9F2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241804" cy="5065591"/>
          </a:xfrm>
          <a:prstGeom prst="rect">
            <a:avLst/>
          </a:prstGeom>
        </p:spPr>
      </p:pic>
    </p:spTree>
    <p:extLst>
      <p:ext uri="{BB962C8B-B14F-4D97-AF65-F5344CB8AC3E}">
        <p14:creationId xmlns:p14="http://schemas.microsoft.com/office/powerpoint/2010/main" val="30565639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251291"/>
            <a:ext cx="8584914" cy="459486"/>
          </a:xfrm>
          <a:prstGeom prst="rect">
            <a:avLst/>
          </a:prstGeom>
        </p:spPr>
        <p:txBody>
          <a:bodyPr vert="horz" lIns="91440" tIns="45720" rIns="91440" bIns="45720" rtlCol="0" anchor="ctr" anchorCtr="0">
            <a:normAutofit fontScale="90000" lnSpcReduction="10000"/>
          </a:bodyPr>
          <a:lstStyle>
            <a:lvl1pPr algn="l" defTabSz="457200" rtl="0" eaLnBrk="1" latinLnBrk="0" hangingPunct="1">
              <a:spcBef>
                <a:spcPct val="0"/>
              </a:spcBef>
              <a:buNone/>
              <a:defRPr sz="2800" b="0" i="0" kern="1200">
                <a:solidFill>
                  <a:schemeClr val="accent1"/>
                </a:solidFill>
                <a:latin typeface="Calibri"/>
                <a:ea typeface="+mj-ea"/>
                <a:cs typeface="Calibri"/>
              </a:defRPr>
            </a:lvl1pPr>
          </a:lstStyle>
          <a:p>
            <a:r>
              <a:rPr lang="en-US" dirty="0" smtClean="0"/>
              <a:t>See clearly, spend better</a:t>
            </a:r>
            <a:endParaRPr lang="en-US" dirty="0"/>
          </a:p>
        </p:txBody>
      </p:sp>
      <p:sp>
        <p:nvSpPr>
          <p:cNvPr id="4" name="Rectangle 3"/>
          <p:cNvSpPr/>
          <p:nvPr/>
        </p:nvSpPr>
        <p:spPr>
          <a:xfrm>
            <a:off x="334276" y="1223669"/>
            <a:ext cx="5006693" cy="2308324"/>
          </a:xfrm>
          <a:prstGeom prst="rect">
            <a:avLst/>
          </a:prstGeom>
        </p:spPr>
        <p:txBody>
          <a:bodyPr wrap="square">
            <a:spAutoFit/>
          </a:bodyPr>
          <a:lstStyle/>
          <a:p>
            <a:r>
              <a:rPr lang="en-US" sz="1600" dirty="0"/>
              <a:t>CAKE’s intuitive </a:t>
            </a:r>
            <a:r>
              <a:rPr lang="en-US" sz="1600" dirty="0" err="1"/>
              <a:t>SaaS</a:t>
            </a:r>
            <a:r>
              <a:rPr lang="en-US" sz="1600" dirty="0"/>
              <a:t>-based platform provides </a:t>
            </a:r>
            <a:r>
              <a:rPr lang="en-US" sz="1600" dirty="0">
                <a:solidFill>
                  <a:srgbClr val="228ACA"/>
                </a:solidFill>
              </a:rPr>
              <a:t>tracking,</a:t>
            </a:r>
          </a:p>
          <a:p>
            <a:r>
              <a:rPr lang="en-US" sz="1600" dirty="0">
                <a:solidFill>
                  <a:srgbClr val="228ACA"/>
                </a:solidFill>
              </a:rPr>
              <a:t>attribution and reporting clarity</a:t>
            </a:r>
            <a:r>
              <a:rPr lang="en-US" sz="1600" dirty="0"/>
              <a:t>, allowing online retailers </a:t>
            </a:r>
            <a:r>
              <a:rPr lang="en-US" sz="1600" dirty="0" smtClean="0"/>
              <a:t>to optimize </a:t>
            </a:r>
            <a:r>
              <a:rPr lang="en-US" sz="1600" dirty="0"/>
              <a:t>the performance of their digital spend.</a:t>
            </a:r>
          </a:p>
          <a:p>
            <a:endParaRPr lang="en-US" sz="1600" dirty="0"/>
          </a:p>
          <a:p>
            <a:r>
              <a:rPr lang="en-US" sz="1600" dirty="0"/>
              <a:t>Our platform </a:t>
            </a:r>
            <a:r>
              <a:rPr lang="en-US" sz="1600" dirty="0">
                <a:solidFill>
                  <a:srgbClr val="228ACA"/>
                </a:solidFill>
              </a:rPr>
              <a:t>captures and analyzes granular data to</a:t>
            </a:r>
          </a:p>
          <a:p>
            <a:r>
              <a:rPr lang="en-US" sz="1600" dirty="0">
                <a:solidFill>
                  <a:srgbClr val="228ACA"/>
                </a:solidFill>
              </a:rPr>
              <a:t>attribute every customer action</a:t>
            </a:r>
            <a:r>
              <a:rPr lang="en-US" sz="1600" dirty="0"/>
              <a:t>, </a:t>
            </a:r>
            <a:r>
              <a:rPr lang="en-US" sz="1600" dirty="0" smtClean="0"/>
              <a:t>pinpointing </a:t>
            </a:r>
            <a:r>
              <a:rPr lang="en-US" sz="1600" dirty="0"/>
              <a:t>the digital channels that are the most </a:t>
            </a:r>
            <a:r>
              <a:rPr lang="en-US" sz="1600" dirty="0" smtClean="0"/>
              <a:t>valuable traffic </a:t>
            </a:r>
            <a:r>
              <a:rPr lang="en-US" sz="1600" dirty="0"/>
              <a:t>sources. With this business intelligence, </a:t>
            </a:r>
            <a:r>
              <a:rPr lang="en-US" sz="1600" dirty="0" smtClean="0"/>
              <a:t>retailers </a:t>
            </a:r>
            <a:r>
              <a:rPr lang="en-US" sz="1600" dirty="0" smtClean="0"/>
              <a:t>can </a:t>
            </a:r>
            <a:r>
              <a:rPr lang="en-US" sz="1600" dirty="0" smtClean="0">
                <a:solidFill>
                  <a:srgbClr val="228ACA"/>
                </a:solidFill>
              </a:rPr>
              <a:t>increase </a:t>
            </a:r>
            <a:r>
              <a:rPr lang="en-US" sz="1600" dirty="0">
                <a:solidFill>
                  <a:srgbClr val="228ACA"/>
                </a:solidFill>
              </a:rPr>
              <a:t>online sales and lead generation</a:t>
            </a:r>
            <a:r>
              <a:rPr lang="en-US" sz="1600" dirty="0"/>
              <a:t>.</a:t>
            </a:r>
          </a:p>
        </p:txBody>
      </p:sp>
      <p:pic>
        <p:nvPicPr>
          <p:cNvPr id="5" name="Picture 4" descr="16A1BAAD-5E4C-45D6-8383-F43B6D4A9F2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705" y="2932181"/>
            <a:ext cx="3685380" cy="2020020"/>
          </a:xfrm>
          <a:prstGeom prst="rect">
            <a:avLst/>
          </a:prstGeom>
        </p:spPr>
      </p:pic>
    </p:spTree>
    <p:extLst>
      <p:ext uri="{BB962C8B-B14F-4D97-AF65-F5344CB8AC3E}">
        <p14:creationId xmlns:p14="http://schemas.microsoft.com/office/powerpoint/2010/main" val="354179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single </a:t>
            </a:r>
            <a:r>
              <a:rPr lang="en-US" dirty="0"/>
              <a:t>s</a:t>
            </a:r>
            <a:r>
              <a:rPr lang="en-US" dirty="0" smtClean="0"/>
              <a:t>ystem </a:t>
            </a:r>
            <a:r>
              <a:rPr lang="en-US" dirty="0"/>
              <a:t>m</a:t>
            </a:r>
            <a:r>
              <a:rPr lang="en-US" dirty="0" smtClean="0"/>
              <a:t>anages </a:t>
            </a:r>
            <a:r>
              <a:rPr lang="en-US" dirty="0"/>
              <a:t>a</a:t>
            </a:r>
            <a:r>
              <a:rPr lang="en-US" dirty="0" smtClean="0"/>
              <a:t>ll </a:t>
            </a:r>
            <a:r>
              <a:rPr lang="en-US" dirty="0"/>
              <a:t>d</a:t>
            </a:r>
            <a:r>
              <a:rPr lang="en-US" dirty="0" smtClean="0"/>
              <a:t>igital </a:t>
            </a:r>
            <a:r>
              <a:rPr lang="en-US" dirty="0"/>
              <a:t>c</a:t>
            </a:r>
            <a:r>
              <a:rPr lang="en-US" dirty="0" smtClean="0"/>
              <a:t>hannels:</a:t>
            </a:r>
            <a:endParaRPr lang="en-US" dirty="0"/>
          </a:p>
        </p:txBody>
      </p:sp>
      <p:pic>
        <p:nvPicPr>
          <p:cNvPr id="5" name="Picture 4" descr="Datasheet Icons-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48" y="3662421"/>
            <a:ext cx="442203" cy="442203"/>
          </a:xfrm>
          <a:prstGeom prst="rect">
            <a:avLst/>
          </a:prstGeom>
        </p:spPr>
      </p:pic>
      <p:pic>
        <p:nvPicPr>
          <p:cNvPr id="6" name="Picture 5" descr="Datasheet Icons-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074" y="2528464"/>
            <a:ext cx="476261" cy="476261"/>
          </a:xfrm>
          <a:prstGeom prst="rect">
            <a:avLst/>
          </a:prstGeom>
        </p:spPr>
      </p:pic>
      <p:pic>
        <p:nvPicPr>
          <p:cNvPr id="7" name="Picture 6" descr="Datasheet Icons-0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455" y="1859546"/>
            <a:ext cx="374161" cy="374161"/>
          </a:xfrm>
          <a:prstGeom prst="rect">
            <a:avLst/>
          </a:prstGeom>
        </p:spPr>
      </p:pic>
      <p:pic>
        <p:nvPicPr>
          <p:cNvPr id="9" name="Picture 8" descr="Datasheet Icons-06.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094" y="3152185"/>
            <a:ext cx="442202" cy="442202"/>
          </a:xfrm>
          <a:prstGeom prst="rect">
            <a:avLst/>
          </a:prstGeom>
        </p:spPr>
      </p:pic>
      <p:pic>
        <p:nvPicPr>
          <p:cNvPr id="10" name="Picture 9" descr="Datasheet Icons-04.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157" y="4115894"/>
            <a:ext cx="476294" cy="476294"/>
          </a:xfrm>
          <a:prstGeom prst="rect">
            <a:avLst/>
          </a:prstGeom>
        </p:spPr>
      </p:pic>
      <p:pic>
        <p:nvPicPr>
          <p:cNvPr id="11" name="Picture 10" descr="Datasheet Icons-01-Blu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114" y="1131562"/>
            <a:ext cx="380997" cy="380997"/>
          </a:xfrm>
          <a:prstGeom prst="rect">
            <a:avLst/>
          </a:prstGeom>
        </p:spPr>
      </p:pic>
      <p:sp>
        <p:nvSpPr>
          <p:cNvPr id="3" name="Rectangle 2"/>
          <p:cNvSpPr/>
          <p:nvPr/>
        </p:nvSpPr>
        <p:spPr>
          <a:xfrm>
            <a:off x="1535415" y="998021"/>
            <a:ext cx="7514265" cy="4339650"/>
          </a:xfrm>
          <a:prstGeom prst="rect">
            <a:avLst/>
          </a:prstGeom>
        </p:spPr>
        <p:txBody>
          <a:bodyPr wrap="square">
            <a:spAutoFit/>
          </a:bodyPr>
          <a:lstStyle/>
          <a:p>
            <a:r>
              <a:rPr lang="en-US" sz="1600" b="1" dirty="0"/>
              <a:t>Multi-channel tracking </a:t>
            </a:r>
            <a:r>
              <a:rPr lang="en-US" sz="1600" dirty="0"/>
              <a:t>in real-time covers search, display, email, social, mobile, video, affiliate, direct, shopping and </a:t>
            </a:r>
            <a:r>
              <a:rPr lang="en-US" sz="1600" dirty="0" smtClean="0"/>
              <a:t>more</a:t>
            </a:r>
            <a:endParaRPr lang="en-US" sz="1600" dirty="0"/>
          </a:p>
          <a:p>
            <a:endParaRPr lang="en-US" sz="1600" dirty="0"/>
          </a:p>
          <a:p>
            <a:pPr>
              <a:defRPr/>
            </a:pPr>
            <a:r>
              <a:rPr lang="en-US" sz="1600" b="1" dirty="0"/>
              <a:t>Robust reporting structure </a:t>
            </a:r>
            <a:r>
              <a:rPr lang="en-US" sz="1600" dirty="0"/>
              <a:t>yields deep insight into the channels that drive digital marketing </a:t>
            </a:r>
            <a:r>
              <a:rPr lang="en-US" sz="1600" dirty="0" smtClean="0"/>
              <a:t>campaigns</a:t>
            </a:r>
            <a:endParaRPr lang="en-US" sz="1600" dirty="0"/>
          </a:p>
          <a:p>
            <a:endParaRPr lang="en-US" sz="1600" dirty="0"/>
          </a:p>
          <a:p>
            <a:r>
              <a:rPr lang="en-US" sz="1600" b="1" dirty="0"/>
              <a:t>Single-view dashboards </a:t>
            </a:r>
            <a:r>
              <a:rPr lang="en-US" sz="1600" dirty="0"/>
              <a:t>let you easily decide where to spend your digital marketing </a:t>
            </a:r>
            <a:r>
              <a:rPr lang="en-US" sz="1600" dirty="0" smtClean="0"/>
              <a:t>budget</a:t>
            </a:r>
            <a:endParaRPr lang="en-US" sz="1600" dirty="0"/>
          </a:p>
          <a:p>
            <a:endParaRPr lang="en-US" sz="1600" dirty="0"/>
          </a:p>
          <a:p>
            <a:r>
              <a:rPr lang="en-US" sz="1600" b="1" dirty="0" smtClean="0"/>
              <a:t>Top-tier </a:t>
            </a:r>
            <a:r>
              <a:rPr lang="en-US" sz="1600" b="1" dirty="0"/>
              <a:t>integrations </a:t>
            </a:r>
            <a:r>
              <a:rPr lang="en-US" sz="1600" dirty="0"/>
              <a:t>work with over 60 technology and service </a:t>
            </a:r>
            <a:r>
              <a:rPr lang="en-US" sz="1600" dirty="0" smtClean="0"/>
              <a:t>partners</a:t>
            </a:r>
            <a:endParaRPr lang="en-US" sz="1600" dirty="0"/>
          </a:p>
          <a:p>
            <a:endParaRPr lang="en-US" sz="1600" dirty="0"/>
          </a:p>
          <a:p>
            <a:pPr>
              <a:defRPr/>
            </a:pPr>
            <a:r>
              <a:rPr lang="en-US" sz="1600" b="1" dirty="0"/>
              <a:t>Proven reliability </a:t>
            </a:r>
            <a:r>
              <a:rPr lang="en-US" sz="1600" dirty="0"/>
              <a:t>facilitates over 5 billion consumer transactions per </a:t>
            </a:r>
            <a:r>
              <a:rPr lang="en-US" sz="1600" dirty="0" smtClean="0"/>
              <a:t>month</a:t>
            </a:r>
            <a:endParaRPr lang="en-US" sz="1600" dirty="0"/>
          </a:p>
          <a:p>
            <a:endParaRPr lang="en-US" sz="1600" dirty="0"/>
          </a:p>
          <a:p>
            <a:r>
              <a:rPr lang="en-US" sz="1600" b="1" dirty="0"/>
              <a:t>Intuitive data visualizations </a:t>
            </a:r>
            <a:r>
              <a:rPr lang="en-US" sz="1600" dirty="0"/>
              <a:t>provide the ability to make intelligent </a:t>
            </a:r>
            <a:r>
              <a:rPr lang="en-US" sz="1600" dirty="0" smtClean="0"/>
              <a:t>marketing decisions</a:t>
            </a:r>
            <a:endParaRPr lang="en-US" sz="1600" dirty="0"/>
          </a:p>
          <a:p>
            <a:endParaRPr lang="en-US" dirty="0"/>
          </a:p>
          <a:p>
            <a:endParaRPr lang="en-US" dirty="0"/>
          </a:p>
        </p:txBody>
      </p:sp>
    </p:spTree>
    <p:extLst>
      <p:ext uri="{BB962C8B-B14F-4D97-AF65-F5344CB8AC3E}">
        <p14:creationId xmlns:p14="http://schemas.microsoft.com/office/powerpoint/2010/main" val="36016745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CAKE Manages Your Retail &amp; Ecommerce Needs</a:t>
            </a:r>
            <a:endParaRPr lang="en-US" dirty="0"/>
          </a:p>
        </p:txBody>
      </p:sp>
      <p:sp>
        <p:nvSpPr>
          <p:cNvPr id="4" name="Oval 3"/>
          <p:cNvSpPr/>
          <p:nvPr/>
        </p:nvSpPr>
        <p:spPr>
          <a:xfrm>
            <a:off x="1001059" y="1146974"/>
            <a:ext cx="1337235" cy="133723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0"/>
              </a:spcBef>
            </a:pPr>
            <a:endParaRPr lang="en-US" sz="1400" dirty="0" smtClean="0">
              <a:latin typeface="Gill Sans" panose="020B0602020204020204" pitchFamily="34" charset="0"/>
            </a:endParaRPr>
          </a:p>
        </p:txBody>
      </p:sp>
      <p:sp>
        <p:nvSpPr>
          <p:cNvPr id="5" name="Oval 4"/>
          <p:cNvSpPr/>
          <p:nvPr/>
        </p:nvSpPr>
        <p:spPr>
          <a:xfrm>
            <a:off x="2935942" y="1146974"/>
            <a:ext cx="1337235" cy="133723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0"/>
              </a:spcBef>
            </a:pPr>
            <a:endParaRPr lang="en-US" sz="1400" dirty="0" smtClean="0">
              <a:latin typeface="Gill Sans" panose="020B0602020204020204" pitchFamily="34" charset="0"/>
            </a:endParaRPr>
          </a:p>
        </p:txBody>
      </p:sp>
      <p:sp>
        <p:nvSpPr>
          <p:cNvPr id="6" name="Oval 5"/>
          <p:cNvSpPr/>
          <p:nvPr/>
        </p:nvSpPr>
        <p:spPr>
          <a:xfrm>
            <a:off x="4870825" y="1146974"/>
            <a:ext cx="1337235" cy="133723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0"/>
              </a:spcBef>
            </a:pPr>
            <a:endParaRPr lang="en-US" sz="1400" dirty="0" smtClean="0">
              <a:latin typeface="Gill Sans" panose="020B0602020204020204" pitchFamily="34" charset="0"/>
            </a:endParaRPr>
          </a:p>
        </p:txBody>
      </p:sp>
      <p:sp>
        <p:nvSpPr>
          <p:cNvPr id="7" name="Oval 6"/>
          <p:cNvSpPr/>
          <p:nvPr/>
        </p:nvSpPr>
        <p:spPr>
          <a:xfrm>
            <a:off x="6805708" y="1146974"/>
            <a:ext cx="1337235" cy="133723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0"/>
              </a:spcBef>
            </a:pPr>
            <a:endParaRPr lang="en-US" sz="1400" dirty="0" smtClean="0">
              <a:latin typeface="Gill Sans" panose="020B0602020204020204" pitchFamily="34" charset="0"/>
            </a:endParaRPr>
          </a:p>
        </p:txBody>
      </p:sp>
      <p:sp>
        <p:nvSpPr>
          <p:cNvPr id="9" name="TextBox 8"/>
          <p:cNvSpPr txBox="1"/>
          <p:nvPr/>
        </p:nvSpPr>
        <p:spPr>
          <a:xfrm>
            <a:off x="749048" y="2657993"/>
            <a:ext cx="1837765" cy="1276521"/>
          </a:xfrm>
          <a:prstGeom prst="rect">
            <a:avLst/>
          </a:prstGeom>
        </p:spPr>
        <p:txBody>
          <a:bodyPr vert="horz" wrap="square" lIns="91440" tIns="45720" rIns="91440" bIns="45720" rtlCol="0" anchor="t" anchorCtr="0">
            <a:noAutofit/>
          </a:bodyPr>
          <a:lstStyle/>
          <a:p>
            <a:pPr algn="ctr">
              <a:spcBef>
                <a:spcPts val="600"/>
              </a:spcBef>
            </a:pPr>
            <a:r>
              <a:rPr lang="en-US" sz="1400" dirty="0" smtClean="0">
                <a:solidFill>
                  <a:srgbClr val="228ACA"/>
                </a:solidFill>
                <a:latin typeface="Helvetica Light"/>
                <a:cs typeface="Helvetica Light"/>
              </a:rPr>
              <a:t>Custom SKU and Category-based Reports </a:t>
            </a:r>
            <a:r>
              <a:rPr lang="en-US" sz="1400" dirty="0" smtClean="0">
                <a:latin typeface="Helvetica Light"/>
                <a:cs typeface="Helvetica Light"/>
              </a:rPr>
              <a:t>can be shared across your entire organization</a:t>
            </a:r>
            <a:endParaRPr lang="en-US" sz="1400" dirty="0">
              <a:latin typeface="Helvetica Light"/>
              <a:cs typeface="Helvetica Light"/>
            </a:endParaRPr>
          </a:p>
        </p:txBody>
      </p:sp>
      <p:sp>
        <p:nvSpPr>
          <p:cNvPr id="10" name="TextBox 9"/>
          <p:cNvSpPr txBox="1"/>
          <p:nvPr/>
        </p:nvSpPr>
        <p:spPr>
          <a:xfrm>
            <a:off x="2740635" y="2659488"/>
            <a:ext cx="1770528" cy="1671879"/>
          </a:xfrm>
          <a:prstGeom prst="rect">
            <a:avLst/>
          </a:prstGeom>
        </p:spPr>
        <p:txBody>
          <a:bodyPr vert="horz" wrap="square" lIns="91440" tIns="45720" rIns="91440" bIns="45720" rtlCol="0" anchor="t" anchorCtr="0">
            <a:noAutofit/>
          </a:bodyPr>
          <a:lstStyle/>
          <a:p>
            <a:pPr algn="ctr">
              <a:spcBef>
                <a:spcPts val="600"/>
              </a:spcBef>
            </a:pPr>
            <a:r>
              <a:rPr lang="en-US" sz="1400" dirty="0" smtClean="0">
                <a:solidFill>
                  <a:srgbClr val="228ACA"/>
                </a:solidFill>
                <a:latin typeface="Helvetica Light"/>
                <a:cs typeface="Helvetica Light"/>
              </a:rPr>
              <a:t>Voucher Code Support </a:t>
            </a:r>
            <a:r>
              <a:rPr lang="en-US" sz="1400" dirty="0" smtClean="0">
                <a:latin typeface="Helvetica Light"/>
                <a:cs typeface="Helvetica Light"/>
              </a:rPr>
              <a:t>lets you upload and track unique coupons by source using advanced attribution options</a:t>
            </a:r>
            <a:endParaRPr lang="en-US" sz="1400" dirty="0">
              <a:latin typeface="Helvetica Light"/>
              <a:cs typeface="Helvetica Light"/>
            </a:endParaRPr>
          </a:p>
        </p:txBody>
      </p:sp>
      <p:sp>
        <p:nvSpPr>
          <p:cNvPr id="11" name="TextBox 10"/>
          <p:cNvSpPr txBox="1"/>
          <p:nvPr/>
        </p:nvSpPr>
        <p:spPr>
          <a:xfrm>
            <a:off x="4584797" y="2655006"/>
            <a:ext cx="1882587" cy="1573305"/>
          </a:xfrm>
          <a:prstGeom prst="rect">
            <a:avLst/>
          </a:prstGeom>
        </p:spPr>
        <p:txBody>
          <a:bodyPr vert="horz" wrap="square" lIns="91440" tIns="45720" rIns="91440" bIns="45720" rtlCol="0" anchor="t" anchorCtr="0">
            <a:noAutofit/>
          </a:bodyPr>
          <a:lstStyle/>
          <a:p>
            <a:pPr algn="ctr">
              <a:spcBef>
                <a:spcPts val="600"/>
              </a:spcBef>
            </a:pPr>
            <a:r>
              <a:rPr lang="en-US" sz="1400" dirty="0" smtClean="0">
                <a:solidFill>
                  <a:srgbClr val="228ACA"/>
                </a:solidFill>
                <a:latin typeface="Helvetica Light"/>
                <a:cs typeface="Helvetica Light"/>
              </a:rPr>
              <a:t>Complete Network Management Tools </a:t>
            </a:r>
            <a:r>
              <a:rPr lang="en-US" sz="1400" dirty="0" smtClean="0">
                <a:latin typeface="Helvetica Light"/>
                <a:cs typeface="Helvetica Light"/>
              </a:rPr>
              <a:t>track and analyze results and guide digital marketing spend choices</a:t>
            </a:r>
            <a:endParaRPr lang="en-US" sz="1400" dirty="0">
              <a:latin typeface="Helvetica Light"/>
              <a:cs typeface="Helvetica Light"/>
            </a:endParaRPr>
          </a:p>
        </p:txBody>
      </p:sp>
      <p:sp>
        <p:nvSpPr>
          <p:cNvPr id="12" name="TextBox 11"/>
          <p:cNvSpPr txBox="1"/>
          <p:nvPr/>
        </p:nvSpPr>
        <p:spPr>
          <a:xfrm>
            <a:off x="6723800" y="2655007"/>
            <a:ext cx="1542796" cy="1521012"/>
          </a:xfrm>
          <a:prstGeom prst="rect">
            <a:avLst/>
          </a:prstGeom>
        </p:spPr>
        <p:txBody>
          <a:bodyPr vert="horz" wrap="square" lIns="91440" tIns="45720" rIns="91440" bIns="45720" rtlCol="0" anchor="t" anchorCtr="0">
            <a:noAutofit/>
          </a:bodyPr>
          <a:lstStyle/>
          <a:p>
            <a:pPr algn="ctr">
              <a:spcBef>
                <a:spcPts val="600"/>
              </a:spcBef>
            </a:pPr>
            <a:r>
              <a:rPr lang="en-US" sz="1400" dirty="0" smtClean="0">
                <a:solidFill>
                  <a:srgbClr val="228ACA"/>
                </a:solidFill>
                <a:latin typeface="Helvetica Light"/>
                <a:cs typeface="Helvetica Light"/>
              </a:rPr>
              <a:t>Real-time Metrics </a:t>
            </a:r>
            <a:r>
              <a:rPr lang="en-US" sz="1400" dirty="0" smtClean="0">
                <a:latin typeface="Helvetica Light"/>
                <a:cs typeface="Helvetica Light"/>
              </a:rPr>
              <a:t>show exactly which channels are performing</a:t>
            </a:r>
            <a:endParaRPr lang="en-US" sz="1400" dirty="0">
              <a:latin typeface="Helvetica Light"/>
              <a:cs typeface="Helvetica Light"/>
            </a:endParaRPr>
          </a:p>
        </p:txBody>
      </p:sp>
      <p:pic>
        <p:nvPicPr>
          <p:cNvPr id="13" name="Picture 20" descr="Accounting Documents-0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0486" y="1150501"/>
            <a:ext cx="1288207" cy="129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Monitor Graph Presentation Follow -0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7914" y="1119822"/>
            <a:ext cx="1364912" cy="137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9" descr="Accounting Budgets Profit-0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7053" y="1176516"/>
            <a:ext cx="1331867" cy="134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iscount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647" y="1425975"/>
            <a:ext cx="771565" cy="771565"/>
          </a:xfrm>
          <a:prstGeom prst="rect">
            <a:avLst/>
          </a:prstGeom>
        </p:spPr>
      </p:pic>
    </p:spTree>
    <p:extLst>
      <p:ext uri="{BB962C8B-B14F-4D97-AF65-F5344CB8AC3E}">
        <p14:creationId xmlns:p14="http://schemas.microsoft.com/office/powerpoint/2010/main" val="19608049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CAKE Manages Your Retail &amp; Ecommerce Needs</a:t>
            </a:r>
            <a:endParaRPr lang="en-US" dirty="0"/>
          </a:p>
        </p:txBody>
      </p:sp>
      <p:sp>
        <p:nvSpPr>
          <p:cNvPr id="4" name="Oval 3"/>
          <p:cNvSpPr/>
          <p:nvPr/>
        </p:nvSpPr>
        <p:spPr>
          <a:xfrm>
            <a:off x="1001059" y="1146974"/>
            <a:ext cx="1337235" cy="133723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0"/>
              </a:spcBef>
            </a:pPr>
            <a:endParaRPr lang="en-US" sz="1400" dirty="0" smtClean="0">
              <a:latin typeface="Gill Sans" panose="020B0602020204020204" pitchFamily="34" charset="0"/>
            </a:endParaRPr>
          </a:p>
        </p:txBody>
      </p:sp>
      <p:sp>
        <p:nvSpPr>
          <p:cNvPr id="5" name="Oval 4"/>
          <p:cNvSpPr/>
          <p:nvPr/>
        </p:nvSpPr>
        <p:spPr>
          <a:xfrm>
            <a:off x="2935942" y="1146974"/>
            <a:ext cx="1337235" cy="133723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0"/>
              </a:spcBef>
            </a:pPr>
            <a:endParaRPr lang="en-US" sz="1400" dirty="0" smtClean="0">
              <a:latin typeface="Gill Sans" panose="020B0602020204020204" pitchFamily="34" charset="0"/>
            </a:endParaRPr>
          </a:p>
        </p:txBody>
      </p:sp>
      <p:sp>
        <p:nvSpPr>
          <p:cNvPr id="6" name="Oval 5"/>
          <p:cNvSpPr/>
          <p:nvPr/>
        </p:nvSpPr>
        <p:spPr>
          <a:xfrm>
            <a:off x="4870825" y="1146974"/>
            <a:ext cx="1337235" cy="133723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0"/>
              </a:spcBef>
            </a:pPr>
            <a:endParaRPr lang="en-US" sz="1400" dirty="0" smtClean="0">
              <a:latin typeface="Gill Sans" panose="020B0602020204020204" pitchFamily="34" charset="0"/>
            </a:endParaRPr>
          </a:p>
        </p:txBody>
      </p:sp>
      <p:sp>
        <p:nvSpPr>
          <p:cNvPr id="7" name="Oval 6"/>
          <p:cNvSpPr/>
          <p:nvPr/>
        </p:nvSpPr>
        <p:spPr>
          <a:xfrm>
            <a:off x="6805708" y="1146974"/>
            <a:ext cx="1337235" cy="133723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0"/>
              </a:spcBef>
            </a:pPr>
            <a:endParaRPr lang="en-US" sz="1400" dirty="0" smtClean="0">
              <a:latin typeface="Gill Sans" panose="020B0602020204020204" pitchFamily="34" charset="0"/>
            </a:endParaRPr>
          </a:p>
        </p:txBody>
      </p:sp>
      <p:pic>
        <p:nvPicPr>
          <p:cNvPr id="14" name="Picture 46" descr="Ignite Social  and Web Analytics  Process Connect Mapping -0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3618" y="1195856"/>
            <a:ext cx="1197574" cy="120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749048" y="2657993"/>
            <a:ext cx="1837765" cy="1503083"/>
          </a:xfrm>
          <a:prstGeom prst="rect">
            <a:avLst/>
          </a:prstGeom>
        </p:spPr>
        <p:txBody>
          <a:bodyPr vert="horz" wrap="square" lIns="91440" tIns="45720" rIns="91440" bIns="45720" rtlCol="0" anchor="t" anchorCtr="0">
            <a:noAutofit/>
          </a:bodyPr>
          <a:lstStyle/>
          <a:p>
            <a:pPr algn="ctr">
              <a:spcBef>
                <a:spcPts val="600"/>
              </a:spcBef>
            </a:pPr>
            <a:r>
              <a:rPr lang="en-US" sz="1400" dirty="0" smtClean="0">
                <a:solidFill>
                  <a:srgbClr val="228ACA"/>
                </a:solidFill>
                <a:latin typeface="Helvetica Light"/>
                <a:cs typeface="Helvetica Light"/>
              </a:rPr>
              <a:t>Ecommerce Integrations </a:t>
            </a:r>
            <a:r>
              <a:rPr lang="en-US" sz="1400" dirty="0" smtClean="0">
                <a:latin typeface="Helvetica Light"/>
                <a:cs typeface="Helvetica Light"/>
              </a:rPr>
              <a:t>give insight into every level of ecommerce campaign performance</a:t>
            </a:r>
            <a:endParaRPr lang="en-US" sz="1400" dirty="0">
              <a:latin typeface="Helvetica Light"/>
              <a:cs typeface="Helvetica Light"/>
            </a:endParaRPr>
          </a:p>
        </p:txBody>
      </p:sp>
      <p:sp>
        <p:nvSpPr>
          <p:cNvPr id="18" name="TextBox 17"/>
          <p:cNvSpPr txBox="1"/>
          <p:nvPr/>
        </p:nvSpPr>
        <p:spPr>
          <a:xfrm>
            <a:off x="2740635" y="2659489"/>
            <a:ext cx="1770528" cy="1501588"/>
          </a:xfrm>
          <a:prstGeom prst="rect">
            <a:avLst/>
          </a:prstGeom>
        </p:spPr>
        <p:txBody>
          <a:bodyPr vert="horz" wrap="square" lIns="91440" tIns="45720" rIns="91440" bIns="45720" rtlCol="0" anchor="t" anchorCtr="0">
            <a:noAutofit/>
          </a:bodyPr>
          <a:lstStyle/>
          <a:p>
            <a:pPr algn="ctr">
              <a:spcBef>
                <a:spcPts val="600"/>
              </a:spcBef>
            </a:pPr>
            <a:r>
              <a:rPr lang="en-US" sz="1400" dirty="0" smtClean="0">
                <a:solidFill>
                  <a:srgbClr val="228ACA"/>
                </a:solidFill>
                <a:latin typeface="Helvetica Light"/>
                <a:cs typeface="Helvetica Light"/>
              </a:rPr>
              <a:t>Pixel and </a:t>
            </a:r>
            <a:r>
              <a:rPr lang="en-US" sz="1400" dirty="0" err="1" smtClean="0">
                <a:solidFill>
                  <a:srgbClr val="228ACA"/>
                </a:solidFill>
                <a:latin typeface="Helvetica Light"/>
                <a:cs typeface="Helvetica Light"/>
              </a:rPr>
              <a:t>Postback</a:t>
            </a:r>
            <a:r>
              <a:rPr lang="en-US" sz="1400" dirty="0" smtClean="0">
                <a:solidFill>
                  <a:srgbClr val="228ACA"/>
                </a:solidFill>
                <a:latin typeface="Helvetica Light"/>
                <a:cs typeface="Helvetica Light"/>
              </a:rPr>
              <a:t> Management </a:t>
            </a:r>
            <a:r>
              <a:rPr lang="en-US" sz="1400" dirty="0" smtClean="0">
                <a:latin typeface="Helvetica Light"/>
                <a:cs typeface="Helvetica Light"/>
              </a:rPr>
              <a:t>simplifies workflow to control </a:t>
            </a:r>
            <a:r>
              <a:rPr lang="en-US" sz="1400" dirty="0" err="1" smtClean="0">
                <a:latin typeface="Helvetica Light"/>
                <a:cs typeface="Helvetica Light"/>
              </a:rPr>
              <a:t>postback</a:t>
            </a:r>
            <a:r>
              <a:rPr lang="en-US" sz="1400" dirty="0" smtClean="0">
                <a:latin typeface="Helvetica Light"/>
                <a:cs typeface="Helvetica Light"/>
              </a:rPr>
              <a:t> and pixels within virtually any network or platform</a:t>
            </a:r>
            <a:endParaRPr lang="en-US" sz="1400" dirty="0">
              <a:latin typeface="Helvetica Light"/>
              <a:cs typeface="Helvetica Light"/>
            </a:endParaRPr>
          </a:p>
        </p:txBody>
      </p:sp>
      <p:sp>
        <p:nvSpPr>
          <p:cNvPr id="19" name="TextBox 18"/>
          <p:cNvSpPr txBox="1"/>
          <p:nvPr/>
        </p:nvSpPr>
        <p:spPr>
          <a:xfrm>
            <a:off x="4584797" y="2655006"/>
            <a:ext cx="1882587" cy="1573305"/>
          </a:xfrm>
          <a:prstGeom prst="rect">
            <a:avLst/>
          </a:prstGeom>
        </p:spPr>
        <p:txBody>
          <a:bodyPr vert="horz" wrap="square" lIns="91440" tIns="45720" rIns="91440" bIns="45720" rtlCol="0" anchor="t" anchorCtr="0">
            <a:noAutofit/>
          </a:bodyPr>
          <a:lstStyle/>
          <a:p>
            <a:pPr algn="ctr">
              <a:spcBef>
                <a:spcPts val="600"/>
              </a:spcBef>
            </a:pPr>
            <a:r>
              <a:rPr lang="en-US" sz="1400" dirty="0" smtClean="0">
                <a:solidFill>
                  <a:srgbClr val="228ACA"/>
                </a:solidFill>
                <a:latin typeface="Helvetica Light"/>
                <a:cs typeface="Helvetica Light"/>
              </a:rPr>
              <a:t>Multiple Price Formats </a:t>
            </a:r>
            <a:r>
              <a:rPr lang="en-US" sz="1400" dirty="0" smtClean="0">
                <a:latin typeface="Helvetica Light"/>
                <a:cs typeface="Helvetica Light"/>
              </a:rPr>
              <a:t>can be set by campaign for each conversion or event to track marketing costs across channels</a:t>
            </a:r>
            <a:endParaRPr lang="en-US" sz="1400" dirty="0">
              <a:latin typeface="Helvetica Light"/>
              <a:cs typeface="Helvetica Light"/>
            </a:endParaRPr>
          </a:p>
        </p:txBody>
      </p:sp>
      <p:sp>
        <p:nvSpPr>
          <p:cNvPr id="20" name="TextBox 19"/>
          <p:cNvSpPr txBox="1"/>
          <p:nvPr/>
        </p:nvSpPr>
        <p:spPr>
          <a:xfrm>
            <a:off x="6723800" y="2655007"/>
            <a:ext cx="1542796" cy="1521012"/>
          </a:xfrm>
          <a:prstGeom prst="rect">
            <a:avLst/>
          </a:prstGeom>
        </p:spPr>
        <p:txBody>
          <a:bodyPr vert="horz" wrap="square" lIns="91440" tIns="45720" rIns="91440" bIns="45720" rtlCol="0" anchor="t" anchorCtr="0">
            <a:noAutofit/>
          </a:bodyPr>
          <a:lstStyle/>
          <a:p>
            <a:pPr algn="ctr">
              <a:spcBef>
                <a:spcPts val="600"/>
              </a:spcBef>
            </a:pPr>
            <a:r>
              <a:rPr lang="en-US" sz="1400" dirty="0" smtClean="0">
                <a:solidFill>
                  <a:srgbClr val="228ACA"/>
                </a:solidFill>
                <a:latin typeface="Helvetica Light"/>
                <a:cs typeface="Helvetica Light"/>
              </a:rPr>
              <a:t>Targeted Campaign Control </a:t>
            </a:r>
            <a:r>
              <a:rPr lang="en-US" sz="1400" dirty="0" smtClean="0">
                <a:latin typeface="Helvetica Light"/>
                <a:cs typeface="Helvetica Light"/>
              </a:rPr>
              <a:t>with real-time optimization of location, device and custom targeting with traffic caps</a:t>
            </a:r>
            <a:endParaRPr lang="en-US" sz="1400" dirty="0">
              <a:latin typeface="Helvetica Light"/>
              <a:cs typeface="Helvetica Light"/>
            </a:endParaRPr>
          </a:p>
        </p:txBody>
      </p:sp>
      <p:pic>
        <p:nvPicPr>
          <p:cNvPr id="3" name="Picture 2" descr="bullsey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8388" y="1184517"/>
            <a:ext cx="1269930" cy="1269930"/>
          </a:xfrm>
          <a:prstGeom prst="rect">
            <a:avLst/>
          </a:prstGeom>
        </p:spPr>
      </p:pic>
      <p:pic>
        <p:nvPicPr>
          <p:cNvPr id="8" name="Picture 7" descr="puzz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2709" y="1428672"/>
            <a:ext cx="682448" cy="682448"/>
          </a:xfrm>
          <a:prstGeom prst="rect">
            <a:avLst/>
          </a:prstGeom>
        </p:spPr>
      </p:pic>
      <p:pic>
        <p:nvPicPr>
          <p:cNvPr id="9" name="Picture 8" descr="Finance-Currency-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4939" y="1360638"/>
            <a:ext cx="912390" cy="912390"/>
          </a:xfrm>
          <a:prstGeom prst="rect">
            <a:avLst/>
          </a:prstGeom>
        </p:spPr>
      </p:pic>
    </p:spTree>
    <p:extLst>
      <p:ext uri="{BB962C8B-B14F-4D97-AF65-F5344CB8AC3E}">
        <p14:creationId xmlns:p14="http://schemas.microsoft.com/office/powerpoint/2010/main" val="1795738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482353" y="535179"/>
            <a:ext cx="4204446" cy="2639821"/>
          </a:xfrm>
          <a:prstGeom prst="rect">
            <a:avLst/>
          </a:prstGeom>
        </p:spPr>
        <p:txBody>
          <a:bodyPr/>
          <a:lstStyle>
            <a:lvl1pPr marL="285750" indent="-285750" algn="l" defTabSz="457200" rtl="0" eaLnBrk="1" latinLnBrk="0" hangingPunct="1">
              <a:lnSpc>
                <a:spcPct val="95000"/>
              </a:lnSpc>
              <a:spcBef>
                <a:spcPts val="1000"/>
              </a:spcBef>
              <a:buClr>
                <a:schemeClr val="accent3"/>
              </a:buClr>
              <a:buSzPct val="70000"/>
              <a:buFont typeface="Wingdings 2" panose="05020102010507070707" pitchFamily="18" charset="2"/>
              <a:buChar char=""/>
              <a:defRPr sz="2400" b="0" i="0" kern="1200">
                <a:solidFill>
                  <a:schemeClr val="tx1">
                    <a:lumMod val="75000"/>
                    <a:lumOff val="25000"/>
                  </a:schemeClr>
                </a:solidFill>
                <a:latin typeface="Calibri"/>
                <a:ea typeface="+mn-ea"/>
                <a:cs typeface="Calibri"/>
              </a:defRPr>
            </a:lvl1pPr>
            <a:lvl2pPr marL="573088" indent="-231775" algn="l" defTabSz="457200" rtl="0" eaLnBrk="1" latinLnBrk="0" hangingPunct="1">
              <a:lnSpc>
                <a:spcPct val="95000"/>
              </a:lnSpc>
              <a:spcBef>
                <a:spcPts val="400"/>
              </a:spcBef>
              <a:buClr>
                <a:schemeClr val="accent3"/>
              </a:buClr>
              <a:buFont typeface="Arial"/>
              <a:buChar char="–"/>
              <a:tabLst/>
              <a:defRPr sz="2000" b="0" i="0" kern="1200">
                <a:solidFill>
                  <a:schemeClr val="tx1">
                    <a:lumMod val="75000"/>
                    <a:lumOff val="25000"/>
                  </a:schemeClr>
                </a:solidFill>
                <a:latin typeface="Calibri"/>
                <a:ea typeface="+mn-ea"/>
                <a:cs typeface="Calibri"/>
              </a:defRPr>
            </a:lvl2pPr>
            <a:lvl3pPr marL="742950" indent="-171450" algn="l" defTabSz="457200" rtl="0" eaLnBrk="1" latinLnBrk="0" hangingPunct="1">
              <a:lnSpc>
                <a:spcPct val="95000"/>
              </a:lnSpc>
              <a:spcBef>
                <a:spcPts val="400"/>
              </a:spcBef>
              <a:buClr>
                <a:schemeClr val="accent3"/>
              </a:buClr>
              <a:buFont typeface="Arial"/>
              <a:buChar char="•"/>
              <a:defRPr sz="1800" b="0" i="0" kern="1200">
                <a:solidFill>
                  <a:schemeClr val="tx1">
                    <a:lumMod val="75000"/>
                    <a:lumOff val="25000"/>
                  </a:schemeClr>
                </a:solidFill>
                <a:latin typeface="Calibri"/>
                <a:ea typeface="+mn-ea"/>
                <a:cs typeface="Calibri"/>
              </a:defRPr>
            </a:lvl3pPr>
            <a:lvl4pPr marL="1030288" indent="-228600" algn="l" defTabSz="457200" rtl="0" eaLnBrk="1" latinLnBrk="0" hangingPunct="1">
              <a:lnSpc>
                <a:spcPct val="95000"/>
              </a:lnSpc>
              <a:spcBef>
                <a:spcPts val="400"/>
              </a:spcBef>
              <a:buClr>
                <a:schemeClr val="accent3"/>
              </a:buClr>
              <a:buFont typeface="Arial"/>
              <a:buChar char="–"/>
              <a:defRPr sz="1600" b="0" i="0" kern="1200">
                <a:solidFill>
                  <a:schemeClr val="tx1">
                    <a:lumMod val="75000"/>
                    <a:lumOff val="25000"/>
                  </a:schemeClr>
                </a:solidFill>
                <a:latin typeface="Calibri"/>
                <a:ea typeface="+mn-ea"/>
                <a:cs typeface="Calibri"/>
              </a:defRPr>
            </a:lvl4pPr>
            <a:lvl5pPr marL="2057400" indent="-228600" algn="l" defTabSz="457200" rtl="0" eaLnBrk="1" latinLnBrk="0" hangingPunct="1">
              <a:spcBef>
                <a:spcPct val="20000"/>
              </a:spcBef>
              <a:buFont typeface="Arial"/>
              <a:buChar char="»"/>
              <a:defRPr sz="1600" b="0" i="0" kern="1200">
                <a:solidFill>
                  <a:schemeClr val="tx1"/>
                </a:solidFill>
                <a:latin typeface="Gill Sans Light"/>
                <a:ea typeface="+mn-ea"/>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2"/>
              </a:buClr>
              <a:buNone/>
            </a:pPr>
            <a:r>
              <a:rPr lang="en-US" sz="1800" i="1" dirty="0" smtClean="0">
                <a:solidFill>
                  <a:srgbClr val="3C3C3C"/>
                </a:solidFill>
                <a:latin typeface="Helvetica Light"/>
                <a:cs typeface="Helvetica Light"/>
              </a:rPr>
              <a:t>“We selected CAKE as it offers us an innovative and effective ecommerce solution for tracking, attributing and reporting on the performance of our digital advertising campaigns. CAKE will make it possible to understand our customers’ online journey from the first click to the final sale, accelerating our evolution from an advertising model to a full ecommerce </a:t>
            </a:r>
            <a:r>
              <a:rPr lang="en-US" sz="1800" i="1" smtClean="0">
                <a:solidFill>
                  <a:srgbClr val="3C3C3C"/>
                </a:solidFill>
                <a:latin typeface="Helvetica Light"/>
                <a:cs typeface="Helvetica Light"/>
              </a:rPr>
              <a:t>experience.”</a:t>
            </a:r>
            <a:endParaRPr lang="en-US" sz="1800" i="1" dirty="0" smtClean="0">
              <a:solidFill>
                <a:srgbClr val="3C3C3C"/>
              </a:solidFill>
              <a:latin typeface="Helvetica Light"/>
              <a:cs typeface="Helvetica Light"/>
            </a:endParaRPr>
          </a:p>
          <a:p>
            <a:pPr marL="0" indent="0" algn="r">
              <a:buClr>
                <a:schemeClr val="tx2"/>
              </a:buClr>
              <a:buNone/>
            </a:pPr>
            <a:endParaRPr lang="en-US" sz="1600" dirty="0" smtClean="0">
              <a:solidFill>
                <a:srgbClr val="3C3C3C"/>
              </a:solidFill>
              <a:latin typeface="Helvetica Light"/>
              <a:cs typeface="Helvetica Light"/>
            </a:endParaRPr>
          </a:p>
          <a:p>
            <a:pPr marL="0" indent="0" algn="r">
              <a:buClr>
                <a:schemeClr val="tx2"/>
              </a:buClr>
              <a:buNone/>
            </a:pPr>
            <a:r>
              <a:rPr lang="en-US" sz="1600" dirty="0" smtClean="0">
                <a:solidFill>
                  <a:srgbClr val="3C3C3C"/>
                </a:solidFill>
                <a:latin typeface="Helvetica Light"/>
                <a:cs typeface="Helvetica Light"/>
              </a:rPr>
              <a:t>Fred </a:t>
            </a:r>
            <a:r>
              <a:rPr lang="en-US" sz="1600" dirty="0" err="1" smtClean="0">
                <a:solidFill>
                  <a:srgbClr val="3C3C3C"/>
                </a:solidFill>
                <a:latin typeface="Helvetica Light"/>
                <a:cs typeface="Helvetica Light"/>
              </a:rPr>
              <a:t>Dimesa</a:t>
            </a:r>
            <a:r>
              <a:rPr lang="en-US" sz="1600" dirty="0" smtClean="0">
                <a:solidFill>
                  <a:srgbClr val="3C3C3C"/>
                </a:solidFill>
                <a:latin typeface="Helvetica Light"/>
                <a:cs typeface="Helvetica Light"/>
              </a:rPr>
              <a:t/>
            </a:r>
            <a:br>
              <a:rPr lang="en-US" sz="1600" dirty="0" smtClean="0">
                <a:solidFill>
                  <a:srgbClr val="3C3C3C"/>
                </a:solidFill>
                <a:latin typeface="Helvetica Light"/>
                <a:cs typeface="Helvetica Light"/>
              </a:rPr>
            </a:br>
            <a:r>
              <a:rPr lang="en-US" sz="1600" dirty="0" smtClean="0">
                <a:solidFill>
                  <a:srgbClr val="3C3C3C"/>
                </a:solidFill>
                <a:latin typeface="Helvetica Light"/>
                <a:cs typeface="Helvetica Light"/>
              </a:rPr>
              <a:t>VP Strategy, </a:t>
            </a:r>
            <a:r>
              <a:rPr lang="en-US" sz="1600" dirty="0" err="1" smtClean="0">
                <a:solidFill>
                  <a:srgbClr val="3C3C3C"/>
                </a:solidFill>
                <a:latin typeface="Helvetica Light"/>
                <a:cs typeface="Helvetica Light"/>
              </a:rPr>
              <a:t>Gifts.com</a:t>
            </a:r>
            <a:endParaRPr lang="en-US" sz="1600" dirty="0">
              <a:solidFill>
                <a:srgbClr val="3C3C3C"/>
              </a:solidFill>
              <a:latin typeface="Helvetica Light"/>
              <a:cs typeface="Helvetica Light"/>
            </a:endParaRPr>
          </a:p>
        </p:txBody>
      </p:sp>
      <p:pic>
        <p:nvPicPr>
          <p:cNvPr id="4" name="Picture 3"/>
          <p:cNvPicPr>
            <a:picLocks noChangeAspect="1"/>
          </p:cNvPicPr>
          <p:nvPr/>
        </p:nvPicPr>
        <p:blipFill>
          <a:blip r:embed="rId3"/>
          <a:stretch>
            <a:fillRect/>
          </a:stretch>
        </p:blipFill>
        <p:spPr>
          <a:xfrm>
            <a:off x="6563817" y="4167520"/>
            <a:ext cx="2009002" cy="803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029" y="534949"/>
            <a:ext cx="3918324" cy="2758737"/>
          </a:xfrm>
          <a:prstGeom prst="rect">
            <a:avLst/>
          </a:prstGeom>
        </p:spPr>
      </p:pic>
    </p:spTree>
    <p:extLst>
      <p:ext uri="{BB962C8B-B14F-4D97-AF65-F5344CB8AC3E}">
        <p14:creationId xmlns:p14="http://schemas.microsoft.com/office/powerpoint/2010/main" val="15808793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AKE Theme">
  <a:themeElements>
    <a:clrScheme name="CAKE Colors 1">
      <a:dk1>
        <a:srgbClr val="3C3C3C"/>
      </a:dk1>
      <a:lt1>
        <a:sysClr val="window" lastClr="FFFFFF"/>
      </a:lt1>
      <a:dk2>
        <a:srgbClr val="111F2D"/>
      </a:dk2>
      <a:lt2>
        <a:srgbClr val="E8EBF0"/>
      </a:lt2>
      <a:accent1>
        <a:srgbClr val="228ACA"/>
      </a:accent1>
      <a:accent2>
        <a:srgbClr val="CC4946"/>
      </a:accent2>
      <a:accent3>
        <a:srgbClr val="4FA862"/>
      </a:accent3>
      <a:accent4>
        <a:srgbClr val="86CEDA"/>
      </a:accent4>
      <a:accent5>
        <a:srgbClr val="E7A25D"/>
      </a:accent5>
      <a:accent6>
        <a:srgbClr val="59B7E5"/>
      </a:accent6>
      <a:hlink>
        <a:srgbClr val="46A3D9"/>
      </a:hlink>
      <a:folHlink>
        <a:srgbClr val="192231"/>
      </a:folHlink>
    </a:clrScheme>
    <a:fontScheme name="Custom 2">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00000"/>
          </a:lnSpc>
          <a:spcBef>
            <a:spcPts val="0"/>
          </a:spcBef>
          <a:defRPr sz="1400" dirty="0" smtClean="0">
            <a:latin typeface="Gill Sans" panose="020B0602020204020204" pitchFamily="34" charset="0"/>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chor="t" anchorCtr="0">
        <a:noAutofit/>
      </a:bodyPr>
      <a:lstStyle>
        <a:defPPr>
          <a:lnSpc>
            <a:spcPct val="100000"/>
          </a:lnSpc>
          <a:spcBef>
            <a:spcPts val="600"/>
          </a:spcBef>
          <a:defRPr sz="1400" dirty="0" err="1" smtClean="0">
            <a:solidFill>
              <a:schemeClr val="tx1">
                <a:lumMod val="75000"/>
                <a:lumOff val="25000"/>
              </a:schemeClr>
            </a:solidFill>
            <a:latin typeface="Gill Sans" panose="020B0602020204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CAKE Theme.thmx</Template>
  <TotalTime>27793</TotalTime>
  <Words>493</Words>
  <Application>Microsoft Macintosh PowerPoint</Application>
  <PresentationFormat>On-screen Show (16:9)</PresentationFormat>
  <Paragraphs>62</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CAKE Theme</vt:lpstr>
      <vt:lpstr>Retail and Ecommerce Track and Optimize for All Digital Marketing Channels</vt:lpstr>
      <vt:lpstr>Understanding the Customer Journey</vt:lpstr>
      <vt:lpstr>How can you get the most MONEY from your lead flow?</vt:lpstr>
      <vt:lpstr>PowerPoint Presentation</vt:lpstr>
      <vt:lpstr>A single system manages all digital channels:</vt:lpstr>
      <vt:lpstr>CAKE Manages Your Retail &amp; Ecommerce Needs</vt:lpstr>
      <vt:lpstr>CAKE Manages Your Retail &amp; Ecommerce Needs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Briscoe Pelkey</dc:creator>
  <cp:lastModifiedBy>William Savastano</cp:lastModifiedBy>
  <cp:revision>216</cp:revision>
  <cp:lastPrinted>2015-05-05T21:07:09Z</cp:lastPrinted>
  <dcterms:created xsi:type="dcterms:W3CDTF">2015-02-08T00:19:29Z</dcterms:created>
  <dcterms:modified xsi:type="dcterms:W3CDTF">2015-05-26T19:33:14Z</dcterms:modified>
</cp:coreProperties>
</file>