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331" r:id="rId2"/>
    <p:sldId id="333" r:id="rId3"/>
    <p:sldId id="365" r:id="rId4"/>
    <p:sldId id="367" r:id="rId5"/>
    <p:sldId id="400" r:id="rId6"/>
    <p:sldId id="389" r:id="rId7"/>
    <p:sldId id="390" r:id="rId8"/>
    <p:sldId id="391" r:id="rId9"/>
    <p:sldId id="379" r:id="rId10"/>
    <p:sldId id="337" r:id="rId11"/>
    <p:sldId id="392" r:id="rId12"/>
    <p:sldId id="395" r:id="rId13"/>
    <p:sldId id="341" r:id="rId14"/>
    <p:sldId id="374" r:id="rId15"/>
    <p:sldId id="393" r:id="rId16"/>
    <p:sldId id="394" r:id="rId17"/>
    <p:sldId id="344" r:id="rId18"/>
    <p:sldId id="376" r:id="rId19"/>
    <p:sldId id="377" r:id="rId20"/>
    <p:sldId id="397" r:id="rId21"/>
    <p:sldId id="396" r:id="rId22"/>
    <p:sldId id="399" r:id="rId23"/>
    <p:sldId id="398"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3" autoAdjust="0"/>
    <p:restoredTop sz="77039" autoAdjust="0"/>
  </p:normalViewPr>
  <p:slideViewPr>
    <p:cSldViewPr snapToGrid="0" snapToObjects="1">
      <p:cViewPr varScale="1">
        <p:scale>
          <a:sx n="93" d="100"/>
          <a:sy n="93" d="100"/>
        </p:scale>
        <p:origin x="-1560" y="-112"/>
      </p:cViewPr>
      <p:guideLst>
        <p:guide orient="horz" pos="400"/>
        <p:guide pos="5402"/>
        <p:guide pos="4615"/>
        <p:guide pos="4360"/>
        <p:guide pos="282"/>
        <p:guide pos="2676"/>
      </p:guideLst>
    </p:cSldViewPr>
  </p:slideViewPr>
  <p:notesTextViewPr>
    <p:cViewPr>
      <p:scale>
        <a:sx n="100" d="100"/>
        <a:sy n="100" d="100"/>
      </p:scale>
      <p:origin x="0" y="0"/>
    </p:cViewPr>
  </p:notesTextViewPr>
  <p:sorterViewPr>
    <p:cViewPr>
      <p:scale>
        <a:sx n="210" d="100"/>
        <a:sy n="210" d="100"/>
      </p:scale>
      <p:origin x="0" y="5872"/>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ADF5E0-3925-3B48-9A7C-18F4CB830ADB}" type="datetimeFigureOut">
              <a:rPr lang="en-US" smtClean="0"/>
              <a:t>6/15/15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F2CC7E-BA22-2840-8D2F-6DF587E1C37E}" type="slidenum">
              <a:rPr lang="en-US" smtClean="0"/>
              <a:t>‹#›</a:t>
            </a:fld>
            <a:endParaRPr lang="en-US"/>
          </a:p>
        </p:txBody>
      </p:sp>
    </p:spTree>
    <p:extLst>
      <p:ext uri="{BB962C8B-B14F-4D97-AF65-F5344CB8AC3E}">
        <p14:creationId xmlns:p14="http://schemas.microsoft.com/office/powerpoint/2010/main" val="36931722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dominate the space, owning 80% of the affiliate network market.</a:t>
            </a:r>
          </a:p>
          <a:p>
            <a:pPr>
              <a:spcAft>
                <a:spcPts val="1800"/>
              </a:spcAft>
            </a:pPr>
            <a:r>
              <a:rPr lang="en-US" dirty="0" smtClean="0"/>
              <a:t>Pure-play </a:t>
            </a:r>
            <a:r>
              <a:rPr lang="en-US" dirty="0" err="1"/>
              <a:t>SaaS</a:t>
            </a:r>
            <a:r>
              <a:rPr lang="en-US" dirty="0" smtClean="0"/>
              <a:t> Performance Marketing company </a:t>
            </a:r>
            <a:r>
              <a:rPr lang="en-US" dirty="0"/>
              <a:t>in the </a:t>
            </a:r>
            <a:r>
              <a:rPr lang="en-US" dirty="0" err="1"/>
              <a:t>AdTech</a:t>
            </a:r>
            <a:r>
              <a:rPr lang="en-US" dirty="0"/>
              <a:t> space</a:t>
            </a:r>
          </a:p>
          <a:p>
            <a:pPr>
              <a:spcAft>
                <a:spcPts val="1800"/>
              </a:spcAft>
            </a:pPr>
            <a:r>
              <a:rPr lang="en-US" dirty="0" smtClean="0"/>
              <a:t>Track digital marketing spend from first click to conversion and everything in between to gain insight into the customer journey</a:t>
            </a:r>
            <a:endParaRPr lang="en-US" dirty="0"/>
          </a:p>
          <a:p>
            <a:pPr>
              <a:spcAft>
                <a:spcPts val="1800"/>
              </a:spcAft>
            </a:pPr>
            <a:r>
              <a:rPr lang="en-US" dirty="0" smtClean="0"/>
              <a:t>Moving upstream from affiliate networks to providing a enterprise digital marketing platform for global advertisers</a:t>
            </a:r>
          </a:p>
          <a:p>
            <a:endParaRPr lang="en-US" dirty="0"/>
          </a:p>
        </p:txBody>
      </p:sp>
    </p:spTree>
    <p:extLst>
      <p:ext uri="{BB962C8B-B14F-4D97-AF65-F5344CB8AC3E}">
        <p14:creationId xmlns:p14="http://schemas.microsoft.com/office/powerpoint/2010/main" val="449641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xfrm>
            <a:off x="381000" y="685800"/>
            <a:ext cx="6096000" cy="3429000"/>
          </a:xfrm>
          <a:prstGeom prst="rect">
            <a:avLst/>
          </a:prstGeom>
        </p:spPr>
        <p:txBody>
          <a:bodyPr lIns="91435" tIns="45718" rIns="91435" bIns="45718"/>
          <a:lstStyle/>
          <a:p>
            <a:pPr lvl="0"/>
            <a:endParaRPr/>
          </a:p>
        </p:txBody>
      </p:sp>
      <p:sp>
        <p:nvSpPr>
          <p:cNvPr id="103" name="Shape 103"/>
          <p:cNvSpPr>
            <a:spLocks noGrp="1"/>
          </p:cNvSpPr>
          <p:nvPr>
            <p:ph type="body" sz="quarter" idx="1"/>
          </p:nvPr>
        </p:nvSpPr>
        <p:spPr>
          <a:prstGeom prst="rect">
            <a:avLst/>
          </a:prstGeom>
        </p:spPr>
        <p:txBody>
          <a:bodyPr/>
          <a:lstStyle/>
          <a:p>
            <a:pPr lvl="0">
              <a:lnSpc>
                <a:spcPct val="100000"/>
              </a:lnSpc>
              <a:defRPr sz="1800"/>
            </a:pPr>
            <a:endParaRPr lang="en-US" dirty="0">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xfrm>
            <a:off x="381000" y="685800"/>
            <a:ext cx="6096000" cy="3429000"/>
          </a:xfrm>
          <a:prstGeom prst="rect">
            <a:avLst/>
          </a:prstGeom>
        </p:spPr>
        <p:txBody>
          <a:bodyPr lIns="91435" tIns="45718" rIns="91435" bIns="45718"/>
          <a:lstStyle/>
          <a:p>
            <a:pPr lvl="0"/>
            <a:endParaRPr/>
          </a:p>
        </p:txBody>
      </p:sp>
      <p:sp>
        <p:nvSpPr>
          <p:cNvPr id="103" name="Shape 103"/>
          <p:cNvSpPr>
            <a:spLocks noGrp="1"/>
          </p:cNvSpPr>
          <p:nvPr>
            <p:ph type="body" sz="quarter" idx="1"/>
          </p:nvPr>
        </p:nvSpPr>
        <p:spPr>
          <a:prstGeom prst="rect">
            <a:avLst/>
          </a:prstGeom>
        </p:spPr>
        <p:txBody>
          <a:bodyPr/>
          <a:lstStyle/>
          <a:p>
            <a:pPr lvl="0">
              <a:lnSpc>
                <a:spcPct val="100000"/>
              </a:lnSpc>
              <a:defRPr sz="1800"/>
            </a:pPr>
            <a:endParaRPr lang="en-US" dirty="0">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xfrm>
            <a:off x="381000" y="685800"/>
            <a:ext cx="6096000" cy="3429000"/>
          </a:xfrm>
          <a:prstGeom prst="rect">
            <a:avLst/>
          </a:prstGeom>
        </p:spPr>
        <p:txBody>
          <a:bodyPr lIns="91435" tIns="45718" rIns="91435" bIns="45718"/>
          <a:lstStyle/>
          <a:p>
            <a:pPr lvl="0"/>
            <a:endParaRPr/>
          </a:p>
        </p:txBody>
      </p:sp>
      <p:sp>
        <p:nvSpPr>
          <p:cNvPr id="103" name="Shape 103"/>
          <p:cNvSpPr>
            <a:spLocks noGrp="1"/>
          </p:cNvSpPr>
          <p:nvPr>
            <p:ph type="body" sz="quarter" idx="1"/>
          </p:nvPr>
        </p:nvSpPr>
        <p:spPr>
          <a:prstGeom prst="rect">
            <a:avLst/>
          </a:prstGeom>
        </p:spPr>
        <p:txBody>
          <a:bodyPr/>
          <a:lstStyle/>
          <a:p>
            <a:pPr lvl="0">
              <a:lnSpc>
                <a:spcPct val="100000"/>
              </a:lnSpc>
              <a:defRPr sz="1800"/>
            </a:pPr>
            <a:endParaRPr lang="en-US" dirty="0">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F2CC7E-BA22-2840-8D2F-6DF587E1C37E}" type="slidenum">
              <a:rPr lang="en-US" smtClean="0"/>
              <a:t>23</a:t>
            </a:fld>
            <a:endParaRPr lang="en-US"/>
          </a:p>
        </p:txBody>
      </p:sp>
    </p:spTree>
    <p:extLst>
      <p:ext uri="{BB962C8B-B14F-4D97-AF65-F5344CB8AC3E}">
        <p14:creationId xmlns:p14="http://schemas.microsoft.com/office/powerpoint/2010/main" val="1929918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CAKE provides </a:t>
            </a:r>
            <a:r>
              <a:rPr lang="en-US" dirty="0" err="1" smtClean="0"/>
              <a:t>SaaS</a:t>
            </a:r>
            <a:r>
              <a:rPr lang="en-US" dirty="0" smtClean="0"/>
              <a:t>-based</a:t>
            </a:r>
            <a:r>
              <a:rPr lang="en-US" baseline="0" dirty="0" smtClean="0"/>
              <a:t> marketing technology solutions for advertisers, publishers and networks.</a:t>
            </a:r>
          </a:p>
          <a:p>
            <a:endParaRPr lang="en-US" baseline="0" dirty="0" smtClean="0"/>
          </a:p>
          <a:p>
            <a:r>
              <a:rPr lang="en-US" baseline="0" dirty="0" smtClean="0"/>
              <a:t>We specialize in helping advertisers and affiliate marketers with tracking, attribution and optimization.</a:t>
            </a:r>
          </a:p>
          <a:p>
            <a:endParaRPr lang="en-US" baseline="0" dirty="0" smtClean="0"/>
          </a:p>
          <a:p>
            <a:r>
              <a:rPr lang="en-US" baseline="0" dirty="0" smtClean="0"/>
              <a:t>We have over 450 customers that use our products daily to manage their digital marketing campaigns, including the companies pictured here.</a:t>
            </a:r>
          </a:p>
          <a:p>
            <a:endParaRPr lang="en-US" baseline="0" dirty="0" smtClean="0"/>
          </a:p>
          <a:p>
            <a:r>
              <a:rPr lang="en-US" baseline="0" dirty="0" smtClean="0"/>
              <a:t>Over five billion customer actions are processed through our products each and every month.</a:t>
            </a:r>
            <a:endParaRPr lang="en-US" dirty="0" smtClean="0"/>
          </a:p>
          <a:p>
            <a:endParaRPr lang="en-US" dirty="0"/>
          </a:p>
        </p:txBody>
      </p:sp>
      <p:sp>
        <p:nvSpPr>
          <p:cNvPr id="4" name="Slide Number Placeholder 3"/>
          <p:cNvSpPr>
            <a:spLocks noGrp="1"/>
          </p:cNvSpPr>
          <p:nvPr>
            <p:ph type="sldNum" sz="quarter" idx="10"/>
          </p:nvPr>
        </p:nvSpPr>
        <p:spPr/>
        <p:txBody>
          <a:bodyPr/>
          <a:lstStyle/>
          <a:p>
            <a:fld id="{FFF2CC7E-BA22-2840-8D2F-6DF587E1C37E}" type="slidenum">
              <a:rPr lang="en-US" smtClean="0"/>
              <a:t>4</a:t>
            </a:fld>
            <a:endParaRPr lang="en-US"/>
          </a:p>
        </p:txBody>
      </p:sp>
    </p:spTree>
    <p:extLst>
      <p:ext uri="{BB962C8B-B14F-4D97-AF65-F5344CB8AC3E}">
        <p14:creationId xmlns:p14="http://schemas.microsoft.com/office/powerpoint/2010/main" val="1075104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ea typeface="+mn-ea"/>
                <a:cs typeface="+mn-cs"/>
              </a:rPr>
              <a:t>Tracking</a:t>
            </a:r>
            <a:r>
              <a:rPr lang="en-US" dirty="0">
                <a:latin typeface="+mn-lt"/>
                <a:ea typeface="+mn-ea"/>
                <a:cs typeface="+mn-cs"/>
              </a:rPr>
              <a:t>: 82.2% of retailers do not know all of the steps their customer took before making a purchase. Do you track your customer’s journey?</a:t>
            </a:r>
            <a:endParaRPr lang="en-US" dirty="0"/>
          </a:p>
        </p:txBody>
      </p:sp>
      <p:sp>
        <p:nvSpPr>
          <p:cNvPr id="4" name="Slide Number Placeholder 3"/>
          <p:cNvSpPr>
            <a:spLocks noGrp="1"/>
          </p:cNvSpPr>
          <p:nvPr>
            <p:ph type="sldNum" sz="quarter" idx="10"/>
          </p:nvPr>
        </p:nvSpPr>
        <p:spPr/>
        <p:txBody>
          <a:bodyPr/>
          <a:lstStyle/>
          <a:p>
            <a:fld id="{FFF2CC7E-BA22-2840-8D2F-6DF587E1C37E}" type="slidenum">
              <a:rPr lang="en-US" smtClean="0"/>
              <a:t>6</a:t>
            </a:fld>
            <a:endParaRPr lang="en-US"/>
          </a:p>
        </p:txBody>
      </p:sp>
    </p:spTree>
    <p:extLst>
      <p:ext uri="{BB962C8B-B14F-4D97-AF65-F5344CB8AC3E}">
        <p14:creationId xmlns:p14="http://schemas.microsoft.com/office/powerpoint/2010/main" val="181323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 for this meeting is to help you understand you have a problem that you need to fix whether you choose to work</a:t>
            </a:r>
            <a:r>
              <a:rPr lang="en-US" baseline="0" dirty="0" smtClean="0"/>
              <a:t> </a:t>
            </a:r>
            <a:r>
              <a:rPr lang="en-US" dirty="0" smtClean="0"/>
              <a:t>with us or not to fix it or not. After you agree that you have a problem, then I will try to convince you that we are the right people to help you fix it.</a:t>
            </a:r>
            <a:endParaRPr lang="en-US" dirty="0"/>
          </a:p>
        </p:txBody>
      </p:sp>
      <p:sp>
        <p:nvSpPr>
          <p:cNvPr id="4" name="Slide Number Placeholder 3"/>
          <p:cNvSpPr>
            <a:spLocks noGrp="1"/>
          </p:cNvSpPr>
          <p:nvPr>
            <p:ph type="sldNum" sz="quarter" idx="10"/>
          </p:nvPr>
        </p:nvSpPr>
        <p:spPr/>
        <p:txBody>
          <a:bodyPr/>
          <a:lstStyle/>
          <a:p>
            <a:fld id="{FFF2CC7E-BA22-2840-8D2F-6DF587E1C37E}" type="slidenum">
              <a:rPr lang="en-US" smtClean="0"/>
              <a:t>7</a:t>
            </a:fld>
            <a:endParaRPr lang="en-US"/>
          </a:p>
        </p:txBody>
      </p:sp>
    </p:spTree>
    <p:extLst>
      <p:ext uri="{BB962C8B-B14F-4D97-AF65-F5344CB8AC3E}">
        <p14:creationId xmlns:p14="http://schemas.microsoft.com/office/powerpoint/2010/main" val="1296768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xfrm>
            <a:off x="381000" y="685800"/>
            <a:ext cx="6096000" cy="3429000"/>
          </a:xfrm>
          <a:prstGeom prst="rect">
            <a:avLst/>
          </a:prstGeom>
        </p:spPr>
        <p:txBody>
          <a:bodyPr lIns="91435" tIns="45718" rIns="91435" bIns="45718"/>
          <a:lstStyle/>
          <a:p>
            <a:pPr lvl="0"/>
            <a:endParaRPr/>
          </a:p>
        </p:txBody>
      </p:sp>
      <p:sp>
        <p:nvSpPr>
          <p:cNvPr id="103" name="Shape 103"/>
          <p:cNvSpPr>
            <a:spLocks noGrp="1"/>
          </p:cNvSpPr>
          <p:nvPr>
            <p:ph type="body" sz="quarter" idx="1"/>
          </p:nvPr>
        </p:nvSpPr>
        <p:spPr>
          <a:prstGeom prst="rect">
            <a:avLst/>
          </a:prstGeom>
        </p:spPr>
        <p:txBody>
          <a:bodyPr/>
          <a:lstStyle/>
          <a:p>
            <a:pPr lvl="0">
              <a:lnSpc>
                <a:spcPct val="100000"/>
              </a:lnSpc>
              <a:defRPr sz="1800"/>
            </a:pPr>
            <a:r>
              <a:rPr lang="en-US" dirty="0">
                <a:latin typeface="Arial"/>
                <a:ea typeface="Arial"/>
                <a:cs typeface="Arial"/>
                <a:sym typeface="Arial"/>
              </a:rPr>
              <a:t>The Problem</a:t>
            </a:r>
          </a:p>
          <a:p>
            <a:pPr lvl="0">
              <a:lnSpc>
                <a:spcPct val="100000"/>
              </a:lnSpc>
              <a:defRPr sz="1800"/>
            </a:pPr>
            <a:r>
              <a:rPr dirty="0">
                <a:latin typeface="Arial"/>
                <a:ea typeface="Arial"/>
                <a:cs typeface="Arial"/>
                <a:sym typeface="Arial"/>
              </a:rPr>
              <a:t>Marketers are faced with the challenge of implementing and valuating digital campaigns with convoluted, fragmented tools</a:t>
            </a:r>
            <a:r>
              <a:rPr lang="en-US" dirty="0">
                <a:latin typeface="Arial"/>
                <a:ea typeface="Arial"/>
                <a:cs typeface="Arial"/>
                <a:sym typeface="Arial"/>
              </a:rPr>
              <a:t>, </a:t>
            </a:r>
            <a:r>
              <a:rPr dirty="0">
                <a:latin typeface="Arial"/>
                <a:ea typeface="Arial"/>
                <a:cs typeface="Arial"/>
                <a:sym typeface="Arial"/>
              </a:rPr>
              <a:t>ambiguous data</a:t>
            </a:r>
            <a:r>
              <a:rPr lang="en-US" dirty="0">
                <a:latin typeface="Arial"/>
                <a:ea typeface="Arial"/>
                <a:cs typeface="Arial"/>
                <a:sym typeface="Arial"/>
              </a:rPr>
              <a:t> and multiple systems</a:t>
            </a:r>
            <a:r>
              <a:rPr dirty="0">
                <a:latin typeface="Arial"/>
                <a:ea typeface="Arial"/>
                <a:cs typeface="Arial"/>
                <a:sym typeface="Arial"/>
              </a:rPr>
              <a:t>. </a:t>
            </a:r>
            <a:r>
              <a:rPr lang="en-US" dirty="0">
                <a:latin typeface="Arial"/>
                <a:ea typeface="Arial"/>
                <a:cs typeface="Arial"/>
                <a:sym typeface="Arial"/>
              </a:rPr>
              <a:t>This makes it difficult to measure cross-channel performance and ROI. It also makes it difficult for advertisers to understand the customer journey to conversion, including the </a:t>
            </a:r>
            <a:r>
              <a:rPr lang="en-US" dirty="0" err="1">
                <a:latin typeface="Arial"/>
                <a:ea typeface="Arial"/>
                <a:cs typeface="Arial"/>
                <a:sym typeface="Arial"/>
              </a:rPr>
              <a:t>touchpoints</a:t>
            </a:r>
            <a:r>
              <a:rPr lang="en-US" dirty="0">
                <a:latin typeface="Arial"/>
                <a:ea typeface="Arial"/>
                <a:cs typeface="Arial"/>
                <a:sym typeface="Arial"/>
              </a:rPr>
              <a:t> along the way that lead actually lead to conversions, the true ROI of their marketing efforts, as well as the customer lifetime value of their customer segments.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Attribution</a:t>
            </a:r>
          </a:p>
          <a:p>
            <a:pPr marL="285734" indent="-285734">
              <a:buFont typeface="Arial"/>
              <a:buChar char="•"/>
            </a:pPr>
            <a:r>
              <a:rPr lang="en-US" sz="1600" dirty="0"/>
              <a:t>Understanding the entire customer journey</a:t>
            </a:r>
          </a:p>
          <a:p>
            <a:pPr marL="285734" indent="-285734">
              <a:buFont typeface="Arial"/>
              <a:buChar char="•"/>
            </a:pPr>
            <a:r>
              <a:rPr lang="en-US" sz="1600" dirty="0"/>
              <a:t>Knowing exactly where a customer comes from – which channel, ad or keyword</a:t>
            </a:r>
          </a:p>
          <a:p>
            <a:endParaRPr lang="en-US" dirty="0" smtClean="0"/>
          </a:p>
          <a:p>
            <a:r>
              <a:rPr lang="en-US" dirty="0" smtClean="0"/>
              <a:t>Optimization</a:t>
            </a:r>
          </a:p>
          <a:p>
            <a:pPr marL="0" lvl="1" defTabSz="897252">
              <a:defRPr/>
            </a:pPr>
            <a:r>
              <a:rPr lang="en-US" sz="1600" dirty="0"/>
              <a:t>Tracking and optimizing the customer’s journey through display, mobile, retail, lead-gen and affiliate channels – true multi-channel real-time targeting</a:t>
            </a:r>
          </a:p>
          <a:p>
            <a:pPr marL="0" lvl="1" defTabSz="897252">
              <a:defRPr/>
            </a:pPr>
            <a:endParaRPr lang="en-US" sz="1600" dirty="0"/>
          </a:p>
          <a:p>
            <a:pPr marL="0" lvl="1" defTabSz="897252">
              <a:defRPr/>
            </a:pPr>
            <a:r>
              <a:rPr lang="en-US" sz="1600" dirty="0"/>
              <a:t>Integration-</a:t>
            </a:r>
          </a:p>
          <a:p>
            <a:pPr marL="0" lvl="1" defTabSz="897252">
              <a:defRPr/>
            </a:pPr>
            <a:r>
              <a:rPr lang="en-US" sz="1600" dirty="0"/>
              <a:t>Two-way integrations with a wide set of marketing technologies to provide complete insights into the customer’s journey</a:t>
            </a:r>
          </a:p>
          <a:p>
            <a:pPr marL="0" lvl="1" defTabSz="897252">
              <a:defRPr/>
            </a:pPr>
            <a:endParaRPr lang="en-US" sz="1600" dirty="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013B1779-C3E4-D848-98B4-C950F7E9F94F}" type="slidenum">
              <a:rPr lang="en-US" smtClean="0"/>
              <a:pPr>
                <a:defRPr/>
              </a:pPr>
              <a:t>10</a:t>
            </a:fld>
            <a:endParaRPr lang="en-US"/>
          </a:p>
        </p:txBody>
      </p:sp>
    </p:spTree>
    <p:extLst>
      <p:ext uri="{BB962C8B-B14F-4D97-AF65-F5344CB8AC3E}">
        <p14:creationId xmlns:p14="http://schemas.microsoft.com/office/powerpoint/2010/main" val="3886908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Erik</a:t>
            </a:r>
            <a:endParaRPr lang="en-US" dirty="0"/>
          </a:p>
        </p:txBody>
      </p:sp>
      <p:sp>
        <p:nvSpPr>
          <p:cNvPr id="4" name="Slide Number Placeholder 3"/>
          <p:cNvSpPr>
            <a:spLocks noGrp="1"/>
          </p:cNvSpPr>
          <p:nvPr>
            <p:ph type="sldNum" sz="quarter" idx="10"/>
          </p:nvPr>
        </p:nvSpPr>
        <p:spPr/>
        <p:txBody>
          <a:bodyPr/>
          <a:lstStyle/>
          <a:p>
            <a:fld id="{22008EA3-B1CA-D14C-99CC-B74E4C5C1C6A}" type="slidenum">
              <a:rPr lang="en-US" smtClean="0"/>
              <a:pPr/>
              <a:t>11</a:t>
            </a:fld>
            <a:endParaRPr lang="en-US" dirty="0"/>
          </a:p>
        </p:txBody>
      </p:sp>
    </p:spTree>
    <p:extLst>
      <p:ext uri="{BB962C8B-B14F-4D97-AF65-F5344CB8AC3E}">
        <p14:creationId xmlns:p14="http://schemas.microsoft.com/office/powerpoint/2010/main" val="43921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xfrm>
            <a:off x="381000" y="685800"/>
            <a:ext cx="6096000" cy="3429000"/>
          </a:xfrm>
          <a:prstGeom prst="rect">
            <a:avLst/>
          </a:prstGeom>
        </p:spPr>
        <p:txBody>
          <a:bodyPr lIns="91435" tIns="45718" rIns="91435" bIns="45718"/>
          <a:lstStyle/>
          <a:p>
            <a:pPr lvl="0"/>
            <a:endParaRPr/>
          </a:p>
        </p:txBody>
      </p:sp>
      <p:sp>
        <p:nvSpPr>
          <p:cNvPr id="103" name="Shape 103"/>
          <p:cNvSpPr>
            <a:spLocks noGrp="1"/>
          </p:cNvSpPr>
          <p:nvPr>
            <p:ph type="body" sz="quarter" idx="1"/>
          </p:nvPr>
        </p:nvSpPr>
        <p:spPr>
          <a:prstGeom prst="rect">
            <a:avLst/>
          </a:prstGeom>
        </p:spPr>
        <p:txBody>
          <a:bodyPr/>
          <a:lstStyle/>
          <a:p>
            <a:pPr>
              <a:lnSpc>
                <a:spcPct val="120000"/>
              </a:lnSpc>
            </a:pPr>
            <a:r>
              <a:rPr lang="en-US" dirty="0" smtClean="0">
                <a:solidFill>
                  <a:schemeClr val="bg1"/>
                </a:solidFill>
                <a:latin typeface="BrownStd"/>
              </a:rPr>
              <a:t>“[Attribution] is the single least understood concept in digital marketing.”     </a:t>
            </a:r>
            <a:r>
              <a:rPr lang="en-US" sz="800" i="1" dirty="0" smtClean="0">
                <a:solidFill>
                  <a:srgbClr val="FFFFFF"/>
                </a:solidFill>
                <a:latin typeface="BrownStd"/>
              </a:rPr>
              <a:t>Martin </a:t>
            </a:r>
            <a:r>
              <a:rPr lang="en-US" sz="800" i="1" dirty="0" err="1" smtClean="0">
                <a:solidFill>
                  <a:srgbClr val="FFFFFF"/>
                </a:solidFill>
                <a:latin typeface="BrownStd"/>
              </a:rPr>
              <a:t>Kihn</a:t>
            </a:r>
            <a:r>
              <a:rPr lang="en-US" sz="800" i="1" baseline="0" dirty="0" smtClean="0">
                <a:solidFill>
                  <a:srgbClr val="FFFFFF"/>
                </a:solidFill>
                <a:latin typeface="BrownStd"/>
              </a:rPr>
              <a:t> / </a:t>
            </a:r>
            <a:r>
              <a:rPr lang="en-US" sz="800" i="1" dirty="0" smtClean="0">
                <a:solidFill>
                  <a:srgbClr val="FFFFFF"/>
                </a:solidFill>
                <a:latin typeface="BrownStd"/>
              </a:rPr>
              <a:t>Gartner Analyst</a:t>
            </a:r>
          </a:p>
          <a:p>
            <a:endParaRPr lang="en-US" dirty="0" smtClean="0">
              <a:latin typeface="Calibri"/>
              <a:ea typeface="Calibri"/>
              <a:cs typeface="Calibri"/>
              <a:sym typeface="Calibri"/>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rPr>
              <a:t>Attribution gives insight into what drives conversions, but proper attribution for digital campaigns is no easy feat. Marketers can struggle to credit online campaigns across multiple channels and touch points amid an increasingly fragmented landscape.</a:t>
            </a:r>
          </a:p>
          <a:p>
            <a:endParaRPr dirty="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xfrm>
            <a:off x="381000" y="685800"/>
            <a:ext cx="6096000" cy="3429000"/>
          </a:xfrm>
          <a:prstGeom prst="rect">
            <a:avLst/>
          </a:prstGeom>
        </p:spPr>
        <p:txBody>
          <a:bodyPr lIns="91435" tIns="45718" rIns="91435" bIns="45718"/>
          <a:lstStyle/>
          <a:p>
            <a:pPr lvl="0"/>
            <a:endParaRPr/>
          </a:p>
        </p:txBody>
      </p:sp>
      <p:sp>
        <p:nvSpPr>
          <p:cNvPr id="103" name="Shape 103"/>
          <p:cNvSpPr>
            <a:spLocks noGrp="1"/>
          </p:cNvSpPr>
          <p:nvPr>
            <p:ph type="body" sz="quarter" idx="1"/>
          </p:nvPr>
        </p:nvSpPr>
        <p:spPr>
          <a:prstGeom prst="rect">
            <a:avLst/>
          </a:prstGeom>
        </p:spPr>
        <p:txBody>
          <a:bodyPr/>
          <a:lstStyle/>
          <a:p>
            <a:pPr lvl="0">
              <a:lnSpc>
                <a:spcPct val="100000"/>
              </a:lnSpc>
              <a:defRPr sz="1800"/>
            </a:pPr>
            <a:r>
              <a:rPr lang="en-US" dirty="0">
                <a:latin typeface="Arial"/>
                <a:ea typeface="Arial"/>
                <a:cs typeface="Arial"/>
                <a:sym typeface="Arial"/>
              </a:rPr>
              <a:t>The Problem</a:t>
            </a:r>
          </a:p>
          <a:p>
            <a:pPr lvl="0">
              <a:lnSpc>
                <a:spcPct val="100000"/>
              </a:lnSpc>
              <a:defRPr sz="1800"/>
            </a:pPr>
            <a:r>
              <a:rPr dirty="0">
                <a:latin typeface="Arial"/>
                <a:ea typeface="Arial"/>
                <a:cs typeface="Arial"/>
                <a:sym typeface="Arial"/>
              </a:rPr>
              <a:t>Marketers are faced with the challenge of implementing and valuating digital campaigns with convoluted, fragmented tools</a:t>
            </a:r>
            <a:r>
              <a:rPr lang="en-US" dirty="0">
                <a:latin typeface="Arial"/>
                <a:ea typeface="Arial"/>
                <a:cs typeface="Arial"/>
                <a:sym typeface="Arial"/>
              </a:rPr>
              <a:t>, </a:t>
            </a:r>
            <a:r>
              <a:rPr dirty="0">
                <a:latin typeface="Arial"/>
                <a:ea typeface="Arial"/>
                <a:cs typeface="Arial"/>
                <a:sym typeface="Arial"/>
              </a:rPr>
              <a:t>ambiguous data</a:t>
            </a:r>
            <a:r>
              <a:rPr lang="en-US" dirty="0">
                <a:latin typeface="Arial"/>
                <a:ea typeface="Arial"/>
                <a:cs typeface="Arial"/>
                <a:sym typeface="Arial"/>
              </a:rPr>
              <a:t> and multiple systems</a:t>
            </a:r>
            <a:r>
              <a:rPr dirty="0">
                <a:latin typeface="Arial"/>
                <a:ea typeface="Arial"/>
                <a:cs typeface="Arial"/>
                <a:sym typeface="Arial"/>
              </a:rPr>
              <a:t>. </a:t>
            </a:r>
            <a:r>
              <a:rPr lang="en-US" dirty="0">
                <a:latin typeface="Arial"/>
                <a:ea typeface="Arial"/>
                <a:cs typeface="Arial"/>
                <a:sym typeface="Arial"/>
              </a:rPr>
              <a:t>This makes it difficult to measure cross-channel performance and ROI. It also makes it difficult for advertisers to understand the customer journey to conversion, including the </a:t>
            </a:r>
            <a:r>
              <a:rPr lang="en-US" dirty="0" err="1">
                <a:latin typeface="Arial"/>
                <a:ea typeface="Arial"/>
                <a:cs typeface="Arial"/>
                <a:sym typeface="Arial"/>
              </a:rPr>
              <a:t>touchpoints</a:t>
            </a:r>
            <a:r>
              <a:rPr lang="en-US" dirty="0">
                <a:latin typeface="Arial"/>
                <a:ea typeface="Arial"/>
                <a:cs typeface="Arial"/>
                <a:sym typeface="Arial"/>
              </a:rPr>
              <a:t> along the way that lead actually lead to conversions, the true ROI of their marketing efforts, as well as the customer lifetime value of their customer segments.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1" y="0"/>
            <a:ext cx="9144001"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BrownStd"/>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8565" y="-3219"/>
            <a:ext cx="6825436" cy="51467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042" y="1"/>
            <a:ext cx="785573" cy="1543537"/>
          </a:xfrm>
          <a:prstGeom prst="rect">
            <a:avLst/>
          </a:prstGeom>
        </p:spPr>
      </p:pic>
      <p:sp>
        <p:nvSpPr>
          <p:cNvPr id="2" name="Title 1"/>
          <p:cNvSpPr>
            <a:spLocks noGrp="1"/>
          </p:cNvSpPr>
          <p:nvPr>
            <p:ph type="ctrTitle"/>
          </p:nvPr>
        </p:nvSpPr>
        <p:spPr>
          <a:xfrm>
            <a:off x="685801" y="2571751"/>
            <a:ext cx="4479924" cy="911123"/>
          </a:xfrm>
        </p:spPr>
        <p:txBody>
          <a:bodyPr>
            <a:noAutofit/>
          </a:bodyPr>
          <a:lstStyle>
            <a:lvl1pPr>
              <a:defRPr sz="3600">
                <a:solidFill>
                  <a:schemeClr val="accent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1" y="3620136"/>
            <a:ext cx="4479924" cy="515505"/>
          </a:xfrm>
        </p:spPr>
        <p:txBody>
          <a:bodyPr>
            <a:noAutofit/>
          </a:bodyPr>
          <a:lstStyle>
            <a:lvl1pPr marL="0" indent="0" algn="l">
              <a:buNone/>
              <a:defRPr sz="2000" i="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643765473"/>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Divider Slide_oran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725246" y="1788163"/>
            <a:ext cx="4440480" cy="698498"/>
          </a:xfrm>
        </p:spPr>
        <p:txBody>
          <a:bodyPr>
            <a:noAutofit/>
          </a:bodyPr>
          <a:lstStyle>
            <a:lvl1pPr>
              <a:defRPr sz="3200">
                <a:solidFill>
                  <a:schemeClr val="bg1"/>
                </a:solidFill>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725245" y="2734230"/>
            <a:ext cx="5675554" cy="486489"/>
          </a:xfrm>
        </p:spPr>
        <p:txBody>
          <a:bodyPr>
            <a:noAutofit/>
          </a:bodyPr>
          <a:lstStyle>
            <a:lvl1pPr marL="0" indent="0" algn="l">
              <a:buNone/>
              <a:defRPr sz="2000" b="0" i="0">
                <a:solidFill>
                  <a:srgbClr val="FFFFFF"/>
                </a:solidFill>
                <a:latin typeface="BrownStd Light Italic"/>
                <a:cs typeface="BrownStd Light Ital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271685451"/>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normAutofit/>
          </a:bodyPr>
          <a:lstStyle/>
          <a:p>
            <a:r>
              <a:rPr lang="en-US" dirty="0" smtClean="0"/>
              <a:t>Click to edit Master title style</a:t>
            </a:r>
            <a:endParaRPr lang="en-US" dirty="0"/>
          </a:p>
        </p:txBody>
      </p:sp>
      <p:sp>
        <p:nvSpPr>
          <p:cNvPr id="3" name="Content Placeholder 2"/>
          <p:cNvSpPr>
            <a:spLocks noGrp="1"/>
          </p:cNvSpPr>
          <p:nvPr>
            <p:ph idx="1"/>
          </p:nvPr>
        </p:nvSpPr>
        <p:spPr>
          <a:xfrm>
            <a:off x="457200" y="843535"/>
            <a:ext cx="8229600" cy="3854429"/>
          </a:xfrm>
        </p:spPr>
        <p:txBody>
          <a:bodyPr>
            <a:noAutofit/>
          </a:bodyPr>
          <a:lstStyle>
            <a:lvl1pPr marL="285750" indent="-285750">
              <a:buClr>
                <a:schemeClr val="accent3"/>
              </a:buClr>
              <a:buSzPct val="70000"/>
              <a:defRPr/>
            </a:lvl1pPr>
            <a:lvl2pPr marL="573088" indent="-231775">
              <a:defRPr/>
            </a:lvl2pPr>
            <a:lvl3pPr marL="742950" indent="-171450">
              <a:tabLst/>
              <a:defRPr/>
            </a:lvl3pPr>
            <a:lvl4pPr marL="1030288" indent="-228600">
              <a:tabLst/>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Rectangle 5"/>
          <p:cNvSpPr/>
          <p:nvPr/>
        </p:nvSpPr>
        <p:spPr>
          <a:xfrm>
            <a:off x="0" y="5095875"/>
            <a:ext cx="9144000" cy="57498"/>
          </a:xfrm>
          <a:prstGeom prst="rect">
            <a:avLst/>
          </a:prstGeom>
          <a:solidFill>
            <a:srgbClr val="1A89C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BrownStd"/>
            </a:endParaRPr>
          </a:p>
        </p:txBody>
      </p:sp>
      <p:sp>
        <p:nvSpPr>
          <p:cNvPr id="4" name="TextBox 3"/>
          <p:cNvSpPr txBox="1"/>
          <p:nvPr userDrawn="1"/>
        </p:nvSpPr>
        <p:spPr>
          <a:xfrm>
            <a:off x="4546035" y="4966956"/>
            <a:ext cx="914400" cy="914400"/>
          </a:xfrm>
          <a:prstGeom prst="rect">
            <a:avLst/>
          </a:prstGeom>
        </p:spPr>
        <p:txBody>
          <a:bodyPr vert="horz" wrap="none" lIns="91440" tIns="45720" rIns="91440" bIns="45720" rtlCol="0" anchor="t" anchorCtr="0">
            <a:noAutofit/>
          </a:bodyPr>
          <a:lstStyle/>
          <a:p>
            <a:pPr>
              <a:lnSpc>
                <a:spcPct val="100000"/>
              </a:lnSpc>
              <a:spcBef>
                <a:spcPts val="600"/>
              </a:spcBef>
            </a:pPr>
            <a:endParaRPr lang="en-US" sz="1400" dirty="0" err="1" smtClean="0">
              <a:solidFill>
                <a:schemeClr val="tx1">
                  <a:lumMod val="75000"/>
                  <a:lumOff val="25000"/>
                </a:schemeClr>
              </a:solidFill>
              <a:latin typeface="BrownStd"/>
            </a:endParaRPr>
          </a:p>
        </p:txBody>
      </p:sp>
    </p:spTree>
    <p:extLst>
      <p:ext uri="{BB962C8B-B14F-4D97-AF65-F5344CB8AC3E}">
        <p14:creationId xmlns:p14="http://schemas.microsoft.com/office/powerpoint/2010/main" val="3400340351"/>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3" name="Content Placeholder 2"/>
          <p:cNvSpPr>
            <a:spLocks noGrp="1"/>
          </p:cNvSpPr>
          <p:nvPr>
            <p:ph sz="half" idx="1"/>
          </p:nvPr>
        </p:nvSpPr>
        <p:spPr>
          <a:xfrm>
            <a:off x="457200" y="843536"/>
            <a:ext cx="4038600" cy="3854429"/>
          </a:xfrm>
        </p:spPr>
        <p:txBody>
          <a:bodyPr>
            <a:no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843536"/>
            <a:ext cx="4038600" cy="3854429"/>
          </a:xfrm>
        </p:spPr>
        <p:txBody>
          <a:bodyPr>
            <a:no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Rectangle 6"/>
          <p:cNvSpPr/>
          <p:nvPr/>
        </p:nvSpPr>
        <p:spPr>
          <a:xfrm>
            <a:off x="0" y="5095875"/>
            <a:ext cx="9144000" cy="57498"/>
          </a:xfrm>
          <a:prstGeom prst="rect">
            <a:avLst/>
          </a:prstGeom>
          <a:solidFill>
            <a:srgbClr val="1A89C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BrownStd"/>
            </a:endParaRPr>
          </a:p>
        </p:txBody>
      </p:sp>
    </p:spTree>
    <p:extLst>
      <p:ext uri="{BB962C8B-B14F-4D97-AF65-F5344CB8AC3E}">
        <p14:creationId xmlns:p14="http://schemas.microsoft.com/office/powerpoint/2010/main" val="3835187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852754"/>
            <a:ext cx="4040188" cy="47982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332575"/>
            <a:ext cx="4040188" cy="3365388"/>
          </a:xfrm>
        </p:spPr>
        <p:txBody>
          <a:bodyPr>
            <a:no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ext Placeholder 4"/>
          <p:cNvSpPr>
            <a:spLocks noGrp="1"/>
          </p:cNvSpPr>
          <p:nvPr>
            <p:ph type="body" sz="quarter" idx="3"/>
          </p:nvPr>
        </p:nvSpPr>
        <p:spPr>
          <a:xfrm>
            <a:off x="4645028" y="852754"/>
            <a:ext cx="4041775" cy="47982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332575"/>
            <a:ext cx="4041775" cy="3365388"/>
          </a:xfrm>
        </p:spPr>
        <p:txBody>
          <a:bodyPr>
            <a:no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Rectangle 8"/>
          <p:cNvSpPr/>
          <p:nvPr/>
        </p:nvSpPr>
        <p:spPr>
          <a:xfrm>
            <a:off x="0" y="5095875"/>
            <a:ext cx="9144000" cy="57498"/>
          </a:xfrm>
          <a:prstGeom prst="rect">
            <a:avLst/>
          </a:prstGeom>
          <a:solidFill>
            <a:srgbClr val="1A89C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BrownStd"/>
            </a:endParaRPr>
          </a:p>
        </p:txBody>
      </p:sp>
    </p:spTree>
    <p:extLst>
      <p:ext uri="{BB962C8B-B14F-4D97-AF65-F5344CB8AC3E}">
        <p14:creationId xmlns:p14="http://schemas.microsoft.com/office/powerpoint/2010/main" val="622571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5" name="Rectangle 4"/>
          <p:cNvSpPr/>
          <p:nvPr/>
        </p:nvSpPr>
        <p:spPr>
          <a:xfrm>
            <a:off x="0" y="5095875"/>
            <a:ext cx="9144000" cy="57498"/>
          </a:xfrm>
          <a:prstGeom prst="rect">
            <a:avLst/>
          </a:prstGeom>
          <a:solidFill>
            <a:srgbClr val="1A89C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BrownStd"/>
            </a:endParaRPr>
          </a:p>
        </p:txBody>
      </p:sp>
    </p:spTree>
    <p:extLst>
      <p:ext uri="{BB962C8B-B14F-4D97-AF65-F5344CB8AC3E}">
        <p14:creationId xmlns:p14="http://schemas.microsoft.com/office/powerpoint/2010/main" val="2710844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5095875"/>
            <a:ext cx="9144000" cy="57498"/>
          </a:xfrm>
          <a:prstGeom prst="rect">
            <a:avLst/>
          </a:prstGeom>
          <a:solidFill>
            <a:srgbClr val="1A89C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BrownStd"/>
            </a:endParaRPr>
          </a:p>
        </p:txBody>
      </p:sp>
    </p:spTree>
    <p:extLst>
      <p:ext uri="{BB962C8B-B14F-4D97-AF65-F5344CB8AC3E}">
        <p14:creationId xmlns:p14="http://schemas.microsoft.com/office/powerpoint/2010/main" val="1263688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noAutofit/>
          </a:bodyPr>
          <a:lstStyle>
            <a:lvl1pPr algn="l">
              <a:defRPr sz="2000" b="0">
                <a:solidFill>
                  <a:schemeClr val="accent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792288" y="4025504"/>
            <a:ext cx="5486400" cy="603647"/>
          </a:xfrm>
        </p:spPr>
        <p:txBody>
          <a:bodyPr>
            <a:noAutofit/>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Rectangle 6"/>
          <p:cNvSpPr/>
          <p:nvPr/>
        </p:nvSpPr>
        <p:spPr>
          <a:xfrm>
            <a:off x="0" y="5095875"/>
            <a:ext cx="9144000" cy="57498"/>
          </a:xfrm>
          <a:prstGeom prst="rect">
            <a:avLst/>
          </a:prstGeom>
          <a:solidFill>
            <a:srgbClr val="1A89C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BrownStd"/>
            </a:endParaRPr>
          </a:p>
        </p:txBody>
      </p:sp>
    </p:spTree>
    <p:extLst>
      <p:ext uri="{BB962C8B-B14F-4D97-AF65-F5344CB8AC3E}">
        <p14:creationId xmlns:p14="http://schemas.microsoft.com/office/powerpoint/2010/main" val="2414245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Slide_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725246" y="1788163"/>
            <a:ext cx="4440480" cy="698498"/>
          </a:xfrm>
        </p:spPr>
        <p:txBody>
          <a:bodyPr>
            <a:noAutofit/>
          </a:bodyPr>
          <a:lstStyle>
            <a:lvl1pPr>
              <a:defRPr sz="3200">
                <a:solidFill>
                  <a:schemeClr val="bg1"/>
                </a:solidFill>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725245" y="2734230"/>
            <a:ext cx="5675554" cy="486489"/>
          </a:xfrm>
        </p:spPr>
        <p:txBody>
          <a:bodyPr>
            <a:noAutofit/>
          </a:bodyPr>
          <a:lstStyle>
            <a:lvl1pPr marL="0" indent="0" algn="l">
              <a:buNone/>
              <a:defRPr sz="2000" b="0" i="0">
                <a:solidFill>
                  <a:srgbClr val="FFFFFF"/>
                </a:solidFill>
                <a:latin typeface="BrownStd Light Italic"/>
                <a:cs typeface="BrownStd Light Ital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82814200"/>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Slide_green">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725246" y="1788163"/>
            <a:ext cx="4440480" cy="698498"/>
          </a:xfrm>
        </p:spPr>
        <p:txBody>
          <a:bodyPr>
            <a:noAutofit/>
          </a:bodyPr>
          <a:lstStyle>
            <a:lvl1pPr>
              <a:defRPr sz="3200">
                <a:solidFill>
                  <a:schemeClr val="bg1"/>
                </a:solidFill>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725245" y="2734230"/>
            <a:ext cx="5675554" cy="486489"/>
          </a:xfrm>
        </p:spPr>
        <p:txBody>
          <a:bodyPr>
            <a:noAutofit/>
          </a:bodyPr>
          <a:lstStyle>
            <a:lvl1pPr marL="0" indent="0" algn="l">
              <a:buNone/>
              <a:defRPr sz="2000" b="0" i="0">
                <a:solidFill>
                  <a:srgbClr val="FFFFFF"/>
                </a:solidFill>
                <a:latin typeface="BrownStd Light Italic"/>
                <a:cs typeface="BrownStd Light Ital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504716127"/>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5066836"/>
            <a:ext cx="9144000" cy="76664"/>
          </a:xfrm>
          <a:prstGeom prst="rect">
            <a:avLst/>
          </a:prstGeom>
          <a:solidFill>
            <a:srgbClr val="1A89C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BrownStd"/>
            </a:endParaRPr>
          </a:p>
        </p:txBody>
      </p:sp>
      <p:sp>
        <p:nvSpPr>
          <p:cNvPr id="10" name="TextBox 9"/>
          <p:cNvSpPr txBox="1"/>
          <p:nvPr userDrawn="1"/>
        </p:nvSpPr>
        <p:spPr>
          <a:xfrm>
            <a:off x="8004048" y="4897928"/>
            <a:ext cx="682752" cy="123111"/>
          </a:xfrm>
          <a:prstGeom prst="rect">
            <a:avLst/>
          </a:prstGeom>
          <a:noFill/>
        </p:spPr>
        <p:txBody>
          <a:bodyPr wrap="square" lIns="0" tIns="0" rIns="0" bIns="0" rtlCol="0" anchor="ctr" anchorCtr="0">
            <a:spAutoFit/>
          </a:bodyPr>
          <a:lstStyle/>
          <a:p>
            <a:pPr algn="r"/>
            <a:fld id="{BD75D1DC-DF16-4BE5-9BE2-48DBF830378E}" type="slidenum">
              <a:rPr lang="en-US" sz="800" smtClean="0">
                <a:solidFill>
                  <a:schemeClr val="tx1"/>
                </a:solidFill>
                <a:latin typeface="BrownStd"/>
              </a:rPr>
              <a:pPr algn="r"/>
              <a:t>‹#›</a:t>
            </a:fld>
            <a:endParaRPr lang="en-US" sz="800" dirty="0">
              <a:solidFill>
                <a:schemeClr val="tx1"/>
              </a:solidFill>
              <a:latin typeface="BrownStd"/>
            </a:endParaRPr>
          </a:p>
        </p:txBody>
      </p:sp>
      <p:sp>
        <p:nvSpPr>
          <p:cNvPr id="2" name="Title Placeholder 1"/>
          <p:cNvSpPr>
            <a:spLocks noGrp="1"/>
          </p:cNvSpPr>
          <p:nvPr>
            <p:ph type="title"/>
          </p:nvPr>
        </p:nvSpPr>
        <p:spPr>
          <a:xfrm>
            <a:off x="457200" y="205980"/>
            <a:ext cx="8229600" cy="356378"/>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841250"/>
            <a:ext cx="8229600" cy="385671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pic>
        <p:nvPicPr>
          <p:cNvPr id="6" name="Picture 5" descr="cake-logo.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6644" y="4667694"/>
            <a:ext cx="625606" cy="332715"/>
          </a:xfrm>
          <a:prstGeom prst="rect">
            <a:avLst/>
          </a:prstGeom>
        </p:spPr>
      </p:pic>
    </p:spTree>
    <p:extLst>
      <p:ext uri="{BB962C8B-B14F-4D97-AF65-F5344CB8AC3E}">
        <p14:creationId xmlns:p14="http://schemas.microsoft.com/office/powerpoint/2010/main" val="2469345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2800" b="0" i="0" kern="1200">
          <a:solidFill>
            <a:schemeClr val="accent1"/>
          </a:solidFill>
          <a:latin typeface="+mj-lt"/>
          <a:ea typeface="+mj-ea"/>
          <a:cs typeface="BrownStd"/>
        </a:defRPr>
      </a:lvl1pPr>
    </p:titleStyle>
    <p:bodyStyle>
      <a:lvl1pPr marL="285750" indent="-285750" algn="l" defTabSz="457200" rtl="0" eaLnBrk="1" latinLnBrk="0" hangingPunct="1">
        <a:lnSpc>
          <a:spcPct val="95000"/>
        </a:lnSpc>
        <a:spcBef>
          <a:spcPts val="1000"/>
        </a:spcBef>
        <a:buClr>
          <a:schemeClr val="tx1">
            <a:lumMod val="60000"/>
            <a:lumOff val="40000"/>
          </a:schemeClr>
        </a:buClr>
        <a:buSzPct val="70000"/>
        <a:buFont typeface="Wingdings 2" panose="05020102010507070707" pitchFamily="18" charset="2"/>
        <a:buChar char=""/>
        <a:defRPr sz="2400" b="0" i="0" kern="1200">
          <a:solidFill>
            <a:schemeClr val="tx1">
              <a:lumMod val="75000"/>
              <a:lumOff val="25000"/>
            </a:schemeClr>
          </a:solidFill>
          <a:latin typeface="BrownStd"/>
          <a:ea typeface="+mn-ea"/>
          <a:cs typeface="BrownStd"/>
        </a:defRPr>
      </a:lvl1pPr>
      <a:lvl2pPr marL="573088" indent="-231775" algn="l" defTabSz="457200" rtl="0" eaLnBrk="1" latinLnBrk="0" hangingPunct="1">
        <a:lnSpc>
          <a:spcPct val="95000"/>
        </a:lnSpc>
        <a:spcBef>
          <a:spcPts val="400"/>
        </a:spcBef>
        <a:buClr>
          <a:schemeClr val="tx1">
            <a:lumMod val="60000"/>
            <a:lumOff val="40000"/>
          </a:schemeClr>
        </a:buClr>
        <a:buFont typeface="Arial"/>
        <a:buChar char="–"/>
        <a:tabLst/>
        <a:defRPr sz="2000" b="0" i="0" kern="1200">
          <a:solidFill>
            <a:schemeClr val="tx1">
              <a:lumMod val="75000"/>
              <a:lumOff val="25000"/>
            </a:schemeClr>
          </a:solidFill>
          <a:latin typeface="BrownStd Light"/>
          <a:ea typeface="+mn-ea"/>
          <a:cs typeface="BrownStd Light"/>
        </a:defRPr>
      </a:lvl2pPr>
      <a:lvl3pPr marL="742950" indent="-171450" algn="l" defTabSz="457200" rtl="0" eaLnBrk="1" latinLnBrk="0" hangingPunct="1">
        <a:lnSpc>
          <a:spcPct val="95000"/>
        </a:lnSpc>
        <a:spcBef>
          <a:spcPts val="400"/>
        </a:spcBef>
        <a:buClr>
          <a:schemeClr val="tx1">
            <a:lumMod val="60000"/>
            <a:lumOff val="40000"/>
          </a:schemeClr>
        </a:buClr>
        <a:buFont typeface="Arial"/>
        <a:buChar char="•"/>
        <a:defRPr sz="1800" b="0" i="0" kern="1200">
          <a:solidFill>
            <a:schemeClr val="tx1">
              <a:lumMod val="75000"/>
              <a:lumOff val="25000"/>
            </a:schemeClr>
          </a:solidFill>
          <a:latin typeface="BrownStd Light"/>
          <a:ea typeface="+mn-ea"/>
          <a:cs typeface="BrownStd Light"/>
        </a:defRPr>
      </a:lvl3pPr>
      <a:lvl4pPr marL="1030288" indent="-228600" algn="l" defTabSz="457200" rtl="0" eaLnBrk="1" latinLnBrk="0" hangingPunct="1">
        <a:lnSpc>
          <a:spcPct val="95000"/>
        </a:lnSpc>
        <a:spcBef>
          <a:spcPts val="400"/>
        </a:spcBef>
        <a:buClr>
          <a:schemeClr val="tx1">
            <a:lumMod val="60000"/>
            <a:lumOff val="40000"/>
          </a:schemeClr>
        </a:buClr>
        <a:buFont typeface="Arial"/>
        <a:buChar char="–"/>
        <a:defRPr sz="1600" b="0" i="0" kern="1200">
          <a:solidFill>
            <a:schemeClr val="tx1">
              <a:lumMod val="75000"/>
              <a:lumOff val="25000"/>
            </a:schemeClr>
          </a:solidFill>
          <a:latin typeface="BrownStd Light"/>
          <a:ea typeface="+mn-ea"/>
          <a:cs typeface="BrownStd Light"/>
        </a:defRPr>
      </a:lvl4pPr>
      <a:lvl5pPr marL="2057400" indent="-228600" algn="l" defTabSz="457200" rtl="0" eaLnBrk="1" latinLnBrk="0" hangingPunct="1">
        <a:spcBef>
          <a:spcPct val="20000"/>
        </a:spcBef>
        <a:buFont typeface="Arial"/>
        <a:buChar char="»"/>
        <a:defRPr sz="1600" b="0" i="0" kern="1200">
          <a:solidFill>
            <a:schemeClr val="tx1"/>
          </a:solidFill>
          <a:latin typeface="Gill Sans Light"/>
          <a:ea typeface="+mn-ea"/>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9" Type="http://schemas.openxmlformats.org/officeDocument/2006/relationships/image" Target="../media/image33.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 Id="rId25" Type="http://schemas.openxmlformats.org/officeDocument/2006/relationships/image" Target="../media/image46.png"/><Relationship Id="rId26" Type="http://schemas.openxmlformats.org/officeDocument/2006/relationships/image" Target="../media/image47.png"/><Relationship Id="rId27" Type="http://schemas.openxmlformats.org/officeDocument/2006/relationships/image" Target="../media/image48.png"/><Relationship Id="rId28" Type="http://schemas.microsoft.com/office/2007/relationships/hdphoto" Target="../media/hdphoto4.wdp"/><Relationship Id="rId29" Type="http://schemas.openxmlformats.org/officeDocument/2006/relationships/image" Target="../media/image49.png"/><Relationship Id="rId10" Type="http://schemas.openxmlformats.org/officeDocument/2006/relationships/image" Target="../media/image34.png"/><Relationship Id="rId11" Type="http://schemas.microsoft.com/office/2007/relationships/hdphoto" Target="../media/hdphoto1.wdp"/><Relationship Id="rId12" Type="http://schemas.openxmlformats.org/officeDocument/2006/relationships/image" Target="../media/image35.png"/><Relationship Id="rId13" Type="http://schemas.openxmlformats.org/officeDocument/2006/relationships/image" Target="../media/image36.png"/><Relationship Id="rId14" Type="http://schemas.microsoft.com/office/2007/relationships/hdphoto" Target="../media/hdphoto2.wdp"/><Relationship Id="rId15" Type="http://schemas.openxmlformats.org/officeDocument/2006/relationships/image" Target="../media/image37.png"/><Relationship Id="rId16" Type="http://schemas.openxmlformats.org/officeDocument/2006/relationships/image" Target="../media/image38.png"/><Relationship Id="rId17" Type="http://schemas.microsoft.com/office/2007/relationships/hdphoto" Target="../media/hdphoto3.wdp"/><Relationship Id="rId18" Type="http://schemas.openxmlformats.org/officeDocument/2006/relationships/image" Target="../media/image39.png"/><Relationship Id="rId19" Type="http://schemas.openxmlformats.org/officeDocument/2006/relationships/image" Target="../media/image40.png"/><Relationship Id="rId1" Type="http://schemas.openxmlformats.org/officeDocument/2006/relationships/slideLayout" Target="../slideLayouts/slideLayout5.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5" Type="http://schemas.openxmlformats.org/officeDocument/2006/relationships/image" Target="../media/image52.jpg"/><Relationship Id="rId6" Type="http://schemas.openxmlformats.org/officeDocument/2006/relationships/image" Target="../media/image53.jpg"/><Relationship Id="rId7" Type="http://schemas.openxmlformats.org/officeDocument/2006/relationships/image" Target="../media/image54.jpg"/><Relationship Id="rId8" Type="http://schemas.openxmlformats.org/officeDocument/2006/relationships/image" Target="../media/image55.jp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7.png"/><Relationship Id="rId3"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5.xml"/><Relationship Id="rId2"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49.png"/><Relationship Id="rId1" Type="http://schemas.openxmlformats.org/officeDocument/2006/relationships/slideLayout" Target="../slideLayouts/slideLayout5.xml"/><Relationship Id="rId2"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6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jpg"/><Relationship Id="rId14" Type="http://schemas.openxmlformats.org/officeDocument/2006/relationships/image" Target="../media/image19.png"/><Relationship Id="rId15" Type="http://schemas.openxmlformats.org/officeDocument/2006/relationships/image" Target="../media/image20.jpg"/><Relationship Id="rId1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eg"/><Relationship Id="rId4" Type="http://schemas.openxmlformats.org/officeDocument/2006/relationships/image" Target="../media/image9.jpg"/><Relationship Id="rId5" Type="http://schemas.openxmlformats.org/officeDocument/2006/relationships/image" Target="../media/image10.png"/><Relationship Id="rId6" Type="http://schemas.openxmlformats.org/officeDocument/2006/relationships/image" Target="../media/image11.jpg"/><Relationship Id="rId7" Type="http://schemas.openxmlformats.org/officeDocument/2006/relationships/image" Target="../media/image12.jpg"/><Relationship Id="rId8" Type="http://schemas.openxmlformats.org/officeDocument/2006/relationships/image" Target="../media/image13.png"/><Relationship Id="rId9" Type="http://schemas.openxmlformats.org/officeDocument/2006/relationships/image" Target="../media/image14.jpeg"/><Relationship Id="rId10"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CAKE</a:t>
            </a:r>
            <a:endParaRPr lang="en-US" dirty="0"/>
          </a:p>
        </p:txBody>
      </p:sp>
      <p:sp>
        <p:nvSpPr>
          <p:cNvPr id="3" name="Subtitle 2"/>
          <p:cNvSpPr>
            <a:spLocks noGrp="1"/>
          </p:cNvSpPr>
          <p:nvPr>
            <p:ph type="subTitle" idx="1"/>
          </p:nvPr>
        </p:nvSpPr>
        <p:spPr>
          <a:xfrm>
            <a:off x="685801" y="3449729"/>
            <a:ext cx="4479924" cy="515505"/>
          </a:xfrm>
        </p:spPr>
        <p:txBody>
          <a:bodyPr/>
          <a:lstStyle/>
          <a:p>
            <a:r>
              <a:rPr lang="en-US" dirty="0" smtClean="0"/>
              <a:t>Healthcare Solutions</a:t>
            </a:r>
            <a:endParaRPr lang="en-US" dirty="0"/>
          </a:p>
        </p:txBody>
      </p:sp>
    </p:spTree>
    <p:extLst>
      <p:ext uri="{BB962C8B-B14F-4D97-AF65-F5344CB8AC3E}">
        <p14:creationId xmlns:p14="http://schemas.microsoft.com/office/powerpoint/2010/main" val="33741279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16533"/>
          </a:xfrm>
        </p:spPr>
        <p:txBody>
          <a:bodyPr>
            <a:normAutofit fontScale="90000"/>
          </a:bodyPr>
          <a:lstStyle/>
          <a:p>
            <a:r>
              <a:rPr lang="en-US" dirty="0" smtClean="0"/>
              <a:t>Where to begin?…</a:t>
            </a:r>
            <a:br>
              <a:rPr lang="en-US" dirty="0" smtClean="0"/>
            </a:br>
            <a:r>
              <a:rPr lang="en-US" i="1" dirty="0" smtClean="0"/>
              <a:t>Anonymous Customer Acquisition</a:t>
            </a:r>
            <a:endParaRPr lang="en-US" i="1" dirty="0"/>
          </a:p>
        </p:txBody>
      </p:sp>
      <p:sp>
        <p:nvSpPr>
          <p:cNvPr id="4" name="Text Placeholder 3"/>
          <p:cNvSpPr>
            <a:spLocks noGrp="1"/>
          </p:cNvSpPr>
          <p:nvPr>
            <p:ph type="body" idx="4294967295"/>
          </p:nvPr>
        </p:nvSpPr>
        <p:spPr>
          <a:xfrm>
            <a:off x="523874" y="1790095"/>
            <a:ext cx="3026077" cy="2558142"/>
          </a:xfrm>
        </p:spPr>
        <p:txBody>
          <a:bodyPr>
            <a:normAutofit/>
          </a:bodyPr>
          <a:lstStyle/>
          <a:p>
            <a:pPr marL="0" indent="0">
              <a:lnSpc>
                <a:spcPct val="120000"/>
              </a:lnSpc>
              <a:buNone/>
            </a:pPr>
            <a:r>
              <a:rPr lang="en-US" sz="1600" dirty="0" smtClean="0">
                <a:solidFill>
                  <a:srgbClr val="40A2DB"/>
                </a:solidFill>
                <a:latin typeface="+mn-lt"/>
              </a:rPr>
              <a:t>Actionable Marketing </a:t>
            </a:r>
            <a:r>
              <a:rPr lang="en-US" sz="1600" dirty="0">
                <a:solidFill>
                  <a:srgbClr val="40A2DB"/>
                </a:solidFill>
                <a:latin typeface="+mn-lt"/>
              </a:rPr>
              <a:t>Intelligence </a:t>
            </a:r>
            <a:r>
              <a:rPr lang="en-US" sz="1600" dirty="0">
                <a:solidFill>
                  <a:schemeClr val="bg1">
                    <a:lumMod val="50000"/>
                  </a:schemeClr>
                </a:solidFill>
                <a:latin typeface="+mn-lt"/>
              </a:rPr>
              <a:t>provides deep insights across the customer journey by measuring cross-channel cost </a:t>
            </a:r>
            <a:r>
              <a:rPr lang="en-US" sz="1600" dirty="0" smtClean="0">
                <a:solidFill>
                  <a:schemeClr val="bg1">
                    <a:lumMod val="50000"/>
                  </a:schemeClr>
                </a:solidFill>
                <a:latin typeface="+mn-lt"/>
              </a:rPr>
              <a:t>&amp; </a:t>
            </a:r>
            <a:r>
              <a:rPr lang="en-US" sz="1600" dirty="0">
                <a:solidFill>
                  <a:schemeClr val="bg1">
                    <a:lumMod val="50000"/>
                  </a:schemeClr>
                </a:solidFill>
                <a:latin typeface="+mn-lt"/>
              </a:rPr>
              <a:t>performance </a:t>
            </a:r>
          </a:p>
          <a:p>
            <a:endParaRPr lang="en-US" sz="2200" dirty="0">
              <a:latin typeface="+mn-lt"/>
            </a:endParaRPr>
          </a:p>
        </p:txBody>
      </p:sp>
      <p:sp>
        <p:nvSpPr>
          <p:cNvPr id="6" name="Content Placeholder 1"/>
          <p:cNvSpPr txBox="1">
            <a:spLocks/>
          </p:cNvSpPr>
          <p:nvPr/>
        </p:nvSpPr>
        <p:spPr bwMode="auto">
          <a:xfrm>
            <a:off x="3852333" y="1784047"/>
            <a:ext cx="5093834" cy="166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457200" indent="-457200" algn="l" rtl="0" eaLnBrk="0" fontAlgn="base" hangingPunct="0">
              <a:lnSpc>
                <a:spcPct val="90000"/>
              </a:lnSpc>
              <a:spcBef>
                <a:spcPct val="20000"/>
              </a:spcBef>
              <a:spcAft>
                <a:spcPct val="0"/>
              </a:spcAft>
              <a:buClr>
                <a:schemeClr val="accent1"/>
              </a:buClr>
              <a:buSzPct val="100000"/>
              <a:buFont typeface="Arial" charset="0"/>
              <a:buChar char="•"/>
              <a:defRPr sz="2400">
                <a:solidFill>
                  <a:srgbClr val="63666A"/>
                </a:solidFill>
                <a:latin typeface="Calibri" pitchFamily="34" charset="0"/>
                <a:ea typeface="ＭＳ Ｐゴシック" pitchFamily="-106" charset="-128"/>
                <a:cs typeface="ＭＳ Ｐゴシック"/>
              </a:defRPr>
            </a:lvl1pPr>
            <a:lvl2pPr marL="800100" indent="-342900" algn="l" rtl="0" eaLnBrk="0" fontAlgn="base" hangingPunct="0">
              <a:lnSpc>
                <a:spcPct val="90000"/>
              </a:lnSpc>
              <a:spcBef>
                <a:spcPct val="20000"/>
              </a:spcBef>
              <a:spcAft>
                <a:spcPct val="0"/>
              </a:spcAft>
              <a:buSzPct val="100000"/>
              <a:buFont typeface="Arial" charset="0"/>
              <a:buChar char="•"/>
              <a:defRPr sz="2000">
                <a:solidFill>
                  <a:srgbClr val="63666A"/>
                </a:solidFill>
                <a:latin typeface="Calibri" pitchFamily="34" charset="0"/>
                <a:ea typeface="ＭＳ Ｐゴシック" pitchFamily="-106" charset="-128"/>
                <a:cs typeface="ＭＳ Ｐゴシック"/>
              </a:defRPr>
            </a:lvl2pPr>
            <a:lvl3pPr marL="1143000" indent="-228600" algn="l" rtl="0" eaLnBrk="0" fontAlgn="base" hangingPunct="0">
              <a:lnSpc>
                <a:spcPct val="90000"/>
              </a:lnSpc>
              <a:spcBef>
                <a:spcPct val="20000"/>
              </a:spcBef>
              <a:spcAft>
                <a:spcPct val="0"/>
              </a:spcAft>
              <a:buSzPct val="60000"/>
              <a:buFont typeface="Courier New" charset="0"/>
              <a:buChar char="o"/>
              <a:defRPr sz="1800">
                <a:solidFill>
                  <a:srgbClr val="63666A"/>
                </a:solidFill>
                <a:latin typeface="Calibri" pitchFamily="34" charset="0"/>
                <a:ea typeface="ＭＳ Ｐゴシック" pitchFamily="-106" charset="-128"/>
                <a:cs typeface="ＭＳ Ｐゴシック"/>
              </a:defRPr>
            </a:lvl3pPr>
            <a:lvl4pPr marL="1600200" indent="-228600" algn="l" rtl="0" eaLnBrk="0" fontAlgn="base" hangingPunct="0">
              <a:lnSpc>
                <a:spcPct val="90000"/>
              </a:lnSpc>
              <a:spcBef>
                <a:spcPct val="20000"/>
              </a:spcBef>
              <a:spcAft>
                <a:spcPct val="0"/>
              </a:spcAft>
              <a:buSzPct val="50000"/>
              <a:buFont typeface="Wingdings" charset="0"/>
              <a:buChar char=""/>
              <a:defRPr sz="1400">
                <a:solidFill>
                  <a:srgbClr val="63666A"/>
                </a:solidFill>
                <a:latin typeface="Calibri" pitchFamily="34" charset="0"/>
                <a:ea typeface="ＭＳ Ｐゴシック" pitchFamily="-106" charset="-128"/>
                <a:cs typeface="ＭＳ Ｐゴシック"/>
              </a:defRPr>
            </a:lvl4pPr>
            <a:lvl5pPr marL="2057400" indent="-228600" algn="l" rtl="0" eaLnBrk="0" fontAlgn="base" hangingPunct="0">
              <a:lnSpc>
                <a:spcPct val="90000"/>
              </a:lnSpc>
              <a:spcBef>
                <a:spcPct val="20000"/>
              </a:spcBef>
              <a:spcAft>
                <a:spcPct val="0"/>
              </a:spcAft>
              <a:buSzPct val="50000"/>
              <a:buFont typeface="Wingdings" charset="0"/>
              <a:buChar char="☐"/>
              <a:defRPr sz="1400">
                <a:solidFill>
                  <a:srgbClr val="63666A"/>
                </a:solidFill>
                <a:latin typeface="Calibri" pitchFamily="34" charset="0"/>
                <a:ea typeface="ＭＳ Ｐゴシック" pitchFamily="-106" charset="-128"/>
                <a:cs typeface="ＭＳ Ｐゴシック"/>
              </a:defRPr>
            </a:lvl5pPr>
            <a:lvl6pPr marL="2514600" indent="-228600" algn="l" rtl="0" eaLnBrk="1" fontAlgn="base" hangingPunct="1">
              <a:spcBef>
                <a:spcPct val="20000"/>
              </a:spcBef>
              <a:spcAft>
                <a:spcPct val="0"/>
              </a:spcAft>
              <a:buChar char="»"/>
              <a:defRPr sz="2000">
                <a:solidFill>
                  <a:srgbClr val="1D1D1D"/>
                </a:solidFill>
                <a:latin typeface="+mn-lt"/>
                <a:ea typeface="+mn-ea"/>
              </a:defRPr>
            </a:lvl6pPr>
            <a:lvl7pPr marL="2971800" indent="-228600" algn="l" rtl="0" eaLnBrk="1" fontAlgn="base" hangingPunct="1">
              <a:spcBef>
                <a:spcPct val="20000"/>
              </a:spcBef>
              <a:spcAft>
                <a:spcPct val="0"/>
              </a:spcAft>
              <a:buChar char="»"/>
              <a:defRPr sz="2000">
                <a:solidFill>
                  <a:srgbClr val="1D1D1D"/>
                </a:solidFill>
                <a:latin typeface="+mn-lt"/>
                <a:ea typeface="+mn-ea"/>
              </a:defRPr>
            </a:lvl7pPr>
            <a:lvl8pPr marL="3429000" indent="-228600" algn="l" rtl="0" eaLnBrk="1" fontAlgn="base" hangingPunct="1">
              <a:spcBef>
                <a:spcPct val="20000"/>
              </a:spcBef>
              <a:spcAft>
                <a:spcPct val="0"/>
              </a:spcAft>
              <a:buChar char="»"/>
              <a:defRPr sz="2000">
                <a:solidFill>
                  <a:srgbClr val="1D1D1D"/>
                </a:solidFill>
                <a:latin typeface="+mn-lt"/>
                <a:ea typeface="+mn-ea"/>
              </a:defRPr>
            </a:lvl8pPr>
            <a:lvl9pPr marL="3886200" indent="-228600" algn="l" rtl="0" eaLnBrk="1" fontAlgn="base" hangingPunct="1">
              <a:spcBef>
                <a:spcPct val="20000"/>
              </a:spcBef>
              <a:spcAft>
                <a:spcPct val="0"/>
              </a:spcAft>
              <a:buChar char="»"/>
              <a:defRPr sz="2000">
                <a:solidFill>
                  <a:srgbClr val="1D1D1D"/>
                </a:solidFill>
                <a:latin typeface="+mn-lt"/>
                <a:ea typeface="+mn-ea"/>
              </a:defRPr>
            </a:lvl9pPr>
          </a:lstStyle>
          <a:p>
            <a:pPr>
              <a:lnSpc>
                <a:spcPct val="120000"/>
              </a:lnSpc>
              <a:spcAft>
                <a:spcPts val="0"/>
              </a:spcAft>
              <a:buNone/>
            </a:pPr>
            <a:r>
              <a:rPr lang="en-US" sz="1600" b="1" dirty="0" smtClean="0">
                <a:solidFill>
                  <a:srgbClr val="1A89CD"/>
                </a:solidFill>
                <a:latin typeface="+mn-lt"/>
                <a:cs typeface="BrownStd"/>
              </a:rPr>
              <a:t>Tracking: </a:t>
            </a:r>
            <a:r>
              <a:rPr lang="en-US" sz="1600" dirty="0" smtClean="0">
                <a:solidFill>
                  <a:srgbClr val="808080"/>
                </a:solidFill>
                <a:latin typeface="+mn-lt"/>
              </a:rPr>
              <a:t>All Digital Channels</a:t>
            </a:r>
            <a:endParaRPr lang="en-US" sz="1600" b="1" dirty="0" smtClean="0">
              <a:solidFill>
                <a:srgbClr val="1A89CD"/>
              </a:solidFill>
              <a:latin typeface="+mn-lt"/>
            </a:endParaRPr>
          </a:p>
          <a:p>
            <a:pPr>
              <a:lnSpc>
                <a:spcPct val="120000"/>
              </a:lnSpc>
              <a:spcAft>
                <a:spcPts val="0"/>
              </a:spcAft>
              <a:buFont typeface="Arial" charset="0"/>
              <a:buNone/>
            </a:pPr>
            <a:r>
              <a:rPr lang="en-US" sz="1600" b="1" dirty="0" smtClean="0">
                <a:solidFill>
                  <a:srgbClr val="1A89CD"/>
                </a:solidFill>
                <a:latin typeface="+mn-lt"/>
              </a:rPr>
              <a:t>Attribution: </a:t>
            </a:r>
            <a:r>
              <a:rPr lang="en-US" sz="1600" dirty="0" smtClean="0">
                <a:solidFill>
                  <a:srgbClr val="808080"/>
                </a:solidFill>
                <a:latin typeface="+mn-lt"/>
              </a:rPr>
              <a:t>Multi-touch Conversion Attribution</a:t>
            </a:r>
            <a:endParaRPr lang="en-US" sz="1600" dirty="0" smtClean="0">
              <a:solidFill>
                <a:srgbClr val="005DB9"/>
              </a:solidFill>
              <a:latin typeface="+mn-lt"/>
            </a:endParaRPr>
          </a:p>
          <a:p>
            <a:pPr>
              <a:lnSpc>
                <a:spcPct val="120000"/>
              </a:lnSpc>
              <a:spcAft>
                <a:spcPts val="0"/>
              </a:spcAft>
              <a:buFont typeface="Arial" charset="0"/>
              <a:buNone/>
            </a:pPr>
            <a:r>
              <a:rPr lang="en-US" sz="1600" b="1" dirty="0" smtClean="0">
                <a:solidFill>
                  <a:srgbClr val="1A89CD"/>
                </a:solidFill>
                <a:latin typeface="+mn-lt"/>
              </a:rPr>
              <a:t>Optimization: </a:t>
            </a:r>
            <a:r>
              <a:rPr lang="en-US" sz="1600" b="1" dirty="0" smtClean="0">
                <a:solidFill>
                  <a:srgbClr val="808080"/>
                </a:solidFill>
                <a:latin typeface="+mn-lt"/>
              </a:rPr>
              <a:t> </a:t>
            </a:r>
            <a:r>
              <a:rPr lang="en-US" sz="1600" dirty="0" smtClean="0">
                <a:solidFill>
                  <a:srgbClr val="808080"/>
                </a:solidFill>
                <a:latin typeface="+mn-lt"/>
              </a:rPr>
              <a:t>Performance Targeting</a:t>
            </a:r>
            <a:endParaRPr lang="en-US" sz="1600" dirty="0" smtClean="0">
              <a:solidFill>
                <a:srgbClr val="005DB9"/>
              </a:solidFill>
              <a:latin typeface="+mn-lt"/>
            </a:endParaRPr>
          </a:p>
          <a:p>
            <a:pPr>
              <a:lnSpc>
                <a:spcPct val="120000"/>
              </a:lnSpc>
              <a:spcAft>
                <a:spcPts val="0"/>
              </a:spcAft>
              <a:buFont typeface="Arial" charset="0"/>
              <a:buNone/>
            </a:pPr>
            <a:r>
              <a:rPr lang="en-US" sz="1600" b="1" dirty="0" smtClean="0">
                <a:solidFill>
                  <a:srgbClr val="1A89CD"/>
                </a:solidFill>
                <a:latin typeface="+mn-lt"/>
              </a:rPr>
              <a:t>Integration:  </a:t>
            </a:r>
            <a:r>
              <a:rPr lang="en-US" sz="1600" dirty="0" err="1" smtClean="0">
                <a:solidFill>
                  <a:srgbClr val="808080"/>
                </a:solidFill>
                <a:latin typeface="+mn-lt"/>
              </a:rPr>
              <a:t>Mktg</a:t>
            </a:r>
            <a:r>
              <a:rPr lang="en-US" sz="1600" dirty="0" smtClean="0">
                <a:solidFill>
                  <a:srgbClr val="808080"/>
                </a:solidFill>
                <a:latin typeface="+mn-lt"/>
              </a:rPr>
              <a:t> Automation, Search, Display, etc.</a:t>
            </a:r>
          </a:p>
        </p:txBody>
      </p:sp>
      <p:cxnSp>
        <p:nvCxnSpPr>
          <p:cNvPr id="7" name="Straight Connector 6"/>
          <p:cNvCxnSpPr/>
          <p:nvPr/>
        </p:nvCxnSpPr>
        <p:spPr bwMode="auto">
          <a:xfrm>
            <a:off x="3596410" y="1808687"/>
            <a:ext cx="0" cy="1529599"/>
          </a:xfrm>
          <a:prstGeom prst="line">
            <a:avLst/>
          </a:prstGeom>
          <a:solidFill>
            <a:schemeClr val="accent1"/>
          </a:solidFill>
          <a:ln w="19050" cap="flat" cmpd="sng" algn="ctr">
            <a:solidFill>
              <a:schemeClr val="tx1">
                <a:lumMod val="40000"/>
                <a:lumOff val="60000"/>
              </a:schemeClr>
            </a:solidFill>
            <a:prstDash val="solid"/>
            <a:round/>
            <a:headEnd type="none" w="med" len="med"/>
            <a:tailEnd type="none" w="med" len="med"/>
          </a:ln>
          <a:effectLst/>
        </p:spPr>
      </p:cxnSp>
    </p:spTree>
    <p:extLst>
      <p:ext uri="{BB962C8B-B14F-4D97-AF65-F5344CB8AC3E}">
        <p14:creationId xmlns:p14="http://schemas.microsoft.com/office/powerpoint/2010/main" val="254377285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dissolve">
                                      <p:cBhvr>
                                        <p:cTn id="16" dur="1000"/>
                                        <p:tgtEl>
                                          <p:spTgt spid="6">
                                            <p:txEl>
                                              <p:pRg st="0" end="0"/>
                                            </p:txEl>
                                          </p:spTgt>
                                        </p:tgtEl>
                                      </p:cBhvr>
                                    </p:animEffect>
                                  </p:childTnLst>
                                </p:cTn>
                              </p:par>
                            </p:childTnLst>
                          </p:cTn>
                        </p:par>
                        <p:par>
                          <p:cTn id="17" fill="hold">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dissolve">
                                      <p:cBhvr>
                                        <p:cTn id="20" dur="1000"/>
                                        <p:tgtEl>
                                          <p:spTgt spid="6">
                                            <p:txEl>
                                              <p:pRg st="1" end="1"/>
                                            </p:txEl>
                                          </p:spTgt>
                                        </p:tgtEl>
                                      </p:cBhvr>
                                    </p:animEffect>
                                  </p:childTnLst>
                                </p:cTn>
                              </p:par>
                            </p:childTnLst>
                          </p:cTn>
                        </p:par>
                        <p:par>
                          <p:cTn id="21" fill="hold">
                            <p:stCondLst>
                              <p:cond delay="2500"/>
                            </p:stCondLst>
                            <p:childTnLst>
                              <p:par>
                                <p:cTn id="22" presetID="9" presetClass="entr" presetSubtype="0" fill="hold" grpId="0"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dissolve">
                                      <p:cBhvr>
                                        <p:cTn id="24" dur="1000"/>
                                        <p:tgtEl>
                                          <p:spTgt spid="6">
                                            <p:txEl>
                                              <p:pRg st="2" end="2"/>
                                            </p:txEl>
                                          </p:spTgt>
                                        </p:tgtEl>
                                      </p:cBhvr>
                                    </p:animEffect>
                                  </p:childTnLst>
                                </p:cTn>
                              </p:par>
                            </p:childTnLst>
                          </p:cTn>
                        </p:par>
                        <p:par>
                          <p:cTn id="25" fill="hold">
                            <p:stCondLst>
                              <p:cond delay="3500"/>
                            </p:stCondLst>
                            <p:childTnLst>
                              <p:par>
                                <p:cTn id="26" presetID="9" presetClass="entr" presetSubtype="0" fill="hold" grpId="0" nodeType="after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dissolve">
                                      <p:cBhvr>
                                        <p:cTn id="28"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tribu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a:xfrm rot="5400000">
            <a:off x="4004929" y="-4004930"/>
            <a:ext cx="1134143" cy="9144001"/>
          </a:xfrm>
          <a:prstGeom prst="rect">
            <a:avLst/>
          </a:prstGeom>
          <a:gradFill flip="none" rotWithShape="1">
            <a:gsLst>
              <a:gs pos="100000">
                <a:schemeClr val="bg1">
                  <a:alpha val="0"/>
                </a:schemeClr>
              </a:gs>
              <a:gs pos="14000">
                <a:schemeClr val="bg1">
                  <a:alpha val="91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1400" dirty="0" smtClean="0">
              <a:latin typeface="Gill Sans" panose="020B0602020204020204" pitchFamily="34" charset="0"/>
            </a:endParaRPr>
          </a:p>
        </p:txBody>
      </p:sp>
      <p:sp>
        <p:nvSpPr>
          <p:cNvPr id="3" name="Title 2"/>
          <p:cNvSpPr>
            <a:spLocks noGrp="1"/>
          </p:cNvSpPr>
          <p:nvPr>
            <p:ph type="title"/>
          </p:nvPr>
        </p:nvSpPr>
        <p:spPr>
          <a:xfrm>
            <a:off x="304800" y="251291"/>
            <a:ext cx="8420290" cy="459486"/>
          </a:xfrm>
        </p:spPr>
        <p:txBody>
          <a:bodyPr>
            <a:normAutofit fontScale="90000"/>
          </a:bodyPr>
          <a:lstStyle/>
          <a:p>
            <a:r>
              <a:rPr lang="en-US" dirty="0"/>
              <a:t>Marketing Intelligence: </a:t>
            </a:r>
            <a:r>
              <a:rPr lang="en-US" dirty="0" smtClean="0"/>
              <a:t>Tracking</a:t>
            </a:r>
            <a:endParaRPr lang="en-US" dirty="0"/>
          </a:p>
        </p:txBody>
      </p:sp>
      <p:sp>
        <p:nvSpPr>
          <p:cNvPr id="12" name="Rectangle 11"/>
          <p:cNvSpPr/>
          <p:nvPr/>
        </p:nvSpPr>
        <p:spPr>
          <a:xfrm>
            <a:off x="599703" y="2653396"/>
            <a:ext cx="8001263" cy="1340963"/>
          </a:xfrm>
          <a:prstGeom prst="rect">
            <a:avLst/>
          </a:prstGeom>
          <a:solidFill>
            <a:schemeClr val="accent5"/>
          </a:solidFill>
          <a:ln w="25400" cap="flat">
            <a:noFill/>
            <a:prstDash val="solid"/>
            <a:bevel/>
          </a:ln>
          <a:effectLst>
            <a:softEdge rad="38100"/>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7473" tIns="27473" rIns="27473" bIns="27473" numCol="1" spcCol="22894" rtlCol="0" anchor="ctr">
            <a:spAutoFit/>
          </a:bodyPr>
          <a:lstStyle/>
          <a:p>
            <a:pPr lvl="1">
              <a:lnSpc>
                <a:spcPct val="120000"/>
              </a:lnSpc>
            </a:pPr>
            <a:r>
              <a:rPr lang="en-US" sz="2800" dirty="0" smtClean="0">
                <a:solidFill>
                  <a:schemeClr val="bg1"/>
                </a:solidFill>
              </a:rPr>
              <a:t>60%* of the Customer Journey occurs before they have spoken to sales</a:t>
            </a:r>
            <a:endParaRPr lang="en-US" sz="900" i="1" dirty="0">
              <a:solidFill>
                <a:schemeClr val="bg1"/>
              </a:solidFill>
            </a:endParaRPr>
          </a:p>
          <a:p>
            <a:pPr lvl="1" algn="r">
              <a:lnSpc>
                <a:spcPct val="120000"/>
              </a:lnSpc>
            </a:pPr>
            <a:r>
              <a:rPr lang="en-US" sz="1400" i="1" dirty="0" smtClean="0">
                <a:solidFill>
                  <a:srgbClr val="FFFFFF"/>
                </a:solidFill>
              </a:rPr>
              <a:t>*Corporate Executive Board   </a:t>
            </a:r>
            <a:endParaRPr lang="en-US" sz="1400" i="1" dirty="0">
              <a:solidFill>
                <a:srgbClr val="FFFFFF"/>
              </a:solidFill>
            </a:endParaRPr>
          </a:p>
        </p:txBody>
      </p:sp>
    </p:spTree>
    <p:extLst>
      <p:ext uri="{BB962C8B-B14F-4D97-AF65-F5344CB8AC3E}">
        <p14:creationId xmlns:p14="http://schemas.microsoft.com/office/powerpoint/2010/main" val="84304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1291"/>
            <a:ext cx="8584914" cy="459486"/>
          </a:xfrm>
        </p:spPr>
        <p:txBody>
          <a:bodyPr>
            <a:normAutofit fontScale="90000"/>
          </a:bodyPr>
          <a:lstStyle/>
          <a:p>
            <a:r>
              <a:rPr lang="en-US" dirty="0"/>
              <a:t>Marketing Intelligence: </a:t>
            </a:r>
            <a:r>
              <a:rPr lang="en-US" dirty="0" smtClean="0"/>
              <a:t>Tracking &amp; Integration</a:t>
            </a:r>
            <a:endParaRPr lang="en-US" dirty="0"/>
          </a:p>
        </p:txBody>
      </p:sp>
      <p:grpSp>
        <p:nvGrpSpPr>
          <p:cNvPr id="4" name="Group 3"/>
          <p:cNvGrpSpPr/>
          <p:nvPr/>
        </p:nvGrpSpPr>
        <p:grpSpPr>
          <a:xfrm>
            <a:off x="1656326" y="2901801"/>
            <a:ext cx="2324977" cy="828554"/>
            <a:chOff x="1183608" y="3978669"/>
            <a:chExt cx="3272305" cy="1195507"/>
          </a:xfrm>
        </p:grpSpPr>
        <p:sp>
          <p:nvSpPr>
            <p:cNvPr id="5" name="Shape 111"/>
            <p:cNvSpPr/>
            <p:nvPr/>
          </p:nvSpPr>
          <p:spPr>
            <a:xfrm>
              <a:off x="2442867" y="4458933"/>
              <a:ext cx="2013046" cy="3421"/>
            </a:xfrm>
            <a:prstGeom prst="line">
              <a:avLst/>
            </a:prstGeom>
            <a:ln w="25400">
              <a:solidFill>
                <a:srgbClr val="919191"/>
              </a:solidFill>
              <a:custDash>
                <a:ds d="200000" sp="200000"/>
              </a:custDash>
              <a:miter lim="400000"/>
            </a:ln>
          </p:spPr>
          <p:txBody>
            <a:bodyPr lIns="0" tIns="0" rIns="0" bIns="0"/>
            <a:lstStyle/>
            <a:p>
              <a:pPr lvl="0">
                <a:lnSpc>
                  <a:spcPct val="100000"/>
                </a:lnSpc>
                <a:spcBef>
                  <a:spcPts val="0"/>
                </a:spcBef>
                <a:defRPr sz="1200">
                  <a:solidFill>
                    <a:srgbClr val="000000"/>
                  </a:solidFill>
                  <a:latin typeface="+mj-lt"/>
                  <a:ea typeface="+mj-ea"/>
                  <a:cs typeface="+mj-cs"/>
                  <a:sym typeface="Helvetica"/>
                </a:defRPr>
              </a:pPr>
              <a:endParaRPr/>
            </a:p>
          </p:txBody>
        </p:sp>
        <p:sp>
          <p:nvSpPr>
            <p:cNvPr id="6" name="Shape 122"/>
            <p:cNvSpPr/>
            <p:nvPr/>
          </p:nvSpPr>
          <p:spPr>
            <a:xfrm>
              <a:off x="1183608" y="3978669"/>
              <a:ext cx="1195507" cy="11955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A2DB"/>
            </a:solidFill>
            <a:ln w="12700">
              <a:miter lim="400000"/>
            </a:ln>
          </p:spPr>
          <p:txBody>
            <a:bodyPr lIns="0" tIns="0" rIns="0" bIns="0"/>
            <a:lstStyle/>
            <a:p>
              <a:pPr lvl="0" defTabSz="914400">
                <a:lnSpc>
                  <a:spcPct val="100000"/>
                </a:lnSpc>
                <a:spcBef>
                  <a:spcPts val="0"/>
                </a:spcBef>
                <a:defRPr sz="2400">
                  <a:solidFill>
                    <a:srgbClr val="000000"/>
                  </a:solidFill>
                  <a:latin typeface="Arial"/>
                  <a:ea typeface="Arial"/>
                  <a:cs typeface="Arial"/>
                  <a:sym typeface="Arial"/>
                </a:defRPr>
              </a:pPr>
              <a:endParaRPr/>
            </a:p>
          </p:txBody>
        </p:sp>
        <p:sp>
          <p:nvSpPr>
            <p:cNvPr id="7" name="Shape 123"/>
            <p:cNvSpPr/>
            <p:nvPr/>
          </p:nvSpPr>
          <p:spPr>
            <a:xfrm>
              <a:off x="1518396" y="4701275"/>
              <a:ext cx="531695" cy="22204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300">
                  <a:solidFill>
                    <a:srgbClr val="FFFFFF"/>
                  </a:solidFill>
                </a:defRPr>
              </a:lvl1pPr>
            </a:lstStyle>
            <a:p>
              <a:pPr lvl="0">
                <a:defRPr sz="1800">
                  <a:solidFill>
                    <a:srgbClr val="000000"/>
                  </a:solidFill>
                </a:defRPr>
              </a:pPr>
              <a:r>
                <a:rPr sz="1000" dirty="0">
                  <a:solidFill>
                    <a:srgbClr val="FFFFFF"/>
                  </a:solidFill>
                  <a:latin typeface="+mn-lt"/>
                </a:rPr>
                <a:t>Mobile</a:t>
              </a:r>
            </a:p>
          </p:txBody>
        </p:sp>
        <p:pic>
          <p:nvPicPr>
            <p:cNvPr id="8" name="pasted-image.pdf"/>
            <p:cNvPicPr/>
            <p:nvPr/>
          </p:nvPicPr>
          <p:blipFill>
            <a:blip r:embed="rId2">
              <a:extLst/>
            </a:blip>
            <a:stretch>
              <a:fillRect/>
            </a:stretch>
          </p:blipFill>
          <p:spPr>
            <a:xfrm>
              <a:off x="1637337" y="4179022"/>
              <a:ext cx="277178" cy="461962"/>
            </a:xfrm>
            <a:prstGeom prst="rect">
              <a:avLst/>
            </a:prstGeom>
            <a:ln w="12700">
              <a:miter lim="400000"/>
            </a:ln>
          </p:spPr>
        </p:pic>
      </p:grpSp>
      <p:grpSp>
        <p:nvGrpSpPr>
          <p:cNvPr id="9" name="Group 8"/>
          <p:cNvGrpSpPr/>
          <p:nvPr/>
        </p:nvGrpSpPr>
        <p:grpSpPr>
          <a:xfrm>
            <a:off x="1657652" y="1866366"/>
            <a:ext cx="2252766" cy="803243"/>
            <a:chOff x="1201869" y="2600861"/>
            <a:chExt cx="3170672" cy="1158985"/>
          </a:xfrm>
        </p:grpSpPr>
        <p:sp>
          <p:nvSpPr>
            <p:cNvPr id="10" name="Shape 112"/>
            <p:cNvSpPr/>
            <p:nvPr/>
          </p:nvSpPr>
          <p:spPr>
            <a:xfrm>
              <a:off x="2417174" y="3359967"/>
              <a:ext cx="1955367" cy="42406"/>
            </a:xfrm>
            <a:prstGeom prst="line">
              <a:avLst/>
            </a:prstGeom>
            <a:ln w="25400">
              <a:solidFill>
                <a:srgbClr val="919191"/>
              </a:solidFill>
              <a:custDash>
                <a:ds d="200000" sp="200000"/>
              </a:custDash>
              <a:miter lim="400000"/>
            </a:ln>
          </p:spPr>
          <p:txBody>
            <a:bodyPr lIns="0" tIns="0" rIns="0" bIns="0"/>
            <a:lstStyle/>
            <a:p>
              <a:pPr lvl="0">
                <a:lnSpc>
                  <a:spcPct val="100000"/>
                </a:lnSpc>
                <a:spcBef>
                  <a:spcPts val="0"/>
                </a:spcBef>
                <a:defRPr sz="1200">
                  <a:solidFill>
                    <a:srgbClr val="000000"/>
                  </a:solidFill>
                  <a:latin typeface="+mj-lt"/>
                  <a:ea typeface="+mj-ea"/>
                  <a:cs typeface="+mj-cs"/>
                  <a:sym typeface="Helvetica"/>
                </a:defRPr>
              </a:pPr>
              <a:endParaRPr/>
            </a:p>
          </p:txBody>
        </p:sp>
        <p:sp>
          <p:nvSpPr>
            <p:cNvPr id="11" name="Shape 125"/>
            <p:cNvSpPr/>
            <p:nvPr/>
          </p:nvSpPr>
          <p:spPr>
            <a:xfrm>
              <a:off x="1201869" y="2600861"/>
              <a:ext cx="1158985" cy="11589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A2DB"/>
            </a:solidFill>
            <a:ln w="12700">
              <a:miter lim="400000"/>
            </a:ln>
          </p:spPr>
          <p:txBody>
            <a:bodyPr lIns="0" tIns="0" rIns="0" bIns="0"/>
            <a:lstStyle/>
            <a:p>
              <a:pPr lvl="0" defTabSz="914400">
                <a:lnSpc>
                  <a:spcPct val="100000"/>
                </a:lnSpc>
                <a:spcBef>
                  <a:spcPts val="0"/>
                </a:spcBef>
                <a:defRPr sz="2400">
                  <a:solidFill>
                    <a:srgbClr val="000000"/>
                  </a:solidFill>
                  <a:latin typeface="Arial"/>
                  <a:ea typeface="Arial"/>
                  <a:cs typeface="Arial"/>
                  <a:sym typeface="Arial"/>
                </a:defRPr>
              </a:pPr>
              <a:endParaRPr/>
            </a:p>
          </p:txBody>
        </p:sp>
        <p:sp>
          <p:nvSpPr>
            <p:cNvPr id="12" name="Shape 126"/>
            <p:cNvSpPr/>
            <p:nvPr/>
          </p:nvSpPr>
          <p:spPr>
            <a:xfrm>
              <a:off x="1437496" y="3350180"/>
              <a:ext cx="687730" cy="25621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a:defRPr sz="1300">
                  <a:solidFill>
                    <a:srgbClr val="FFFFFF"/>
                  </a:solidFill>
                </a:defRPr>
              </a:lvl1pPr>
            </a:lstStyle>
            <a:p>
              <a:pPr lvl="0">
                <a:defRPr sz="1800">
                  <a:solidFill>
                    <a:srgbClr val="000000"/>
                  </a:solidFill>
                </a:defRPr>
              </a:pPr>
              <a:r>
                <a:rPr sz="1000" dirty="0">
                  <a:solidFill>
                    <a:srgbClr val="FFFFFF"/>
                  </a:solidFill>
                  <a:latin typeface="+mn-lt"/>
                </a:rPr>
                <a:t>Display</a:t>
              </a:r>
            </a:p>
          </p:txBody>
        </p:sp>
        <p:pic>
          <p:nvPicPr>
            <p:cNvPr id="13" name="pasted-image.pdf"/>
            <p:cNvPicPr/>
            <p:nvPr/>
          </p:nvPicPr>
          <p:blipFill>
            <a:blip r:embed="rId3">
              <a:extLst/>
            </a:blip>
            <a:stretch>
              <a:fillRect/>
            </a:stretch>
          </p:blipFill>
          <p:spPr>
            <a:xfrm>
              <a:off x="1541441" y="2829376"/>
              <a:ext cx="479840" cy="447851"/>
            </a:xfrm>
            <a:prstGeom prst="rect">
              <a:avLst/>
            </a:prstGeom>
            <a:ln w="12700">
              <a:miter lim="400000"/>
            </a:ln>
          </p:spPr>
        </p:pic>
      </p:grpSp>
      <p:grpSp>
        <p:nvGrpSpPr>
          <p:cNvPr id="14" name="Group 13"/>
          <p:cNvGrpSpPr/>
          <p:nvPr/>
        </p:nvGrpSpPr>
        <p:grpSpPr>
          <a:xfrm>
            <a:off x="5191191" y="2916842"/>
            <a:ext cx="2049069" cy="803243"/>
            <a:chOff x="4913214" y="4001496"/>
            <a:chExt cx="2883975" cy="1158985"/>
          </a:xfrm>
        </p:grpSpPr>
        <p:sp>
          <p:nvSpPr>
            <p:cNvPr id="15" name="Shape 111"/>
            <p:cNvSpPr/>
            <p:nvPr/>
          </p:nvSpPr>
          <p:spPr>
            <a:xfrm flipV="1">
              <a:off x="4913214" y="4458931"/>
              <a:ext cx="1665355" cy="2"/>
            </a:xfrm>
            <a:prstGeom prst="line">
              <a:avLst/>
            </a:prstGeom>
            <a:ln w="25400">
              <a:solidFill>
                <a:srgbClr val="919191"/>
              </a:solidFill>
              <a:custDash>
                <a:ds d="200000" sp="200000"/>
              </a:custDash>
              <a:miter lim="400000"/>
            </a:ln>
          </p:spPr>
          <p:txBody>
            <a:bodyPr lIns="0" tIns="0" rIns="0" bIns="0"/>
            <a:lstStyle/>
            <a:p>
              <a:pPr lvl="0">
                <a:lnSpc>
                  <a:spcPct val="100000"/>
                </a:lnSpc>
                <a:spcBef>
                  <a:spcPts val="0"/>
                </a:spcBef>
                <a:defRPr sz="1200">
                  <a:solidFill>
                    <a:srgbClr val="000000"/>
                  </a:solidFill>
                  <a:latin typeface="+mj-lt"/>
                  <a:ea typeface="+mj-ea"/>
                  <a:cs typeface="+mj-cs"/>
                  <a:sym typeface="Helvetica"/>
                </a:defRPr>
              </a:pPr>
              <a:endParaRPr/>
            </a:p>
          </p:txBody>
        </p:sp>
        <p:sp>
          <p:nvSpPr>
            <p:cNvPr id="16" name="Shape 119"/>
            <p:cNvSpPr/>
            <p:nvPr/>
          </p:nvSpPr>
          <p:spPr>
            <a:xfrm>
              <a:off x="6638204" y="4001496"/>
              <a:ext cx="1158985" cy="11589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A2DB"/>
            </a:solidFill>
            <a:ln w="12700">
              <a:miter lim="400000"/>
            </a:ln>
          </p:spPr>
          <p:txBody>
            <a:bodyPr lIns="0" tIns="0" rIns="0" bIns="0"/>
            <a:lstStyle/>
            <a:p>
              <a:pPr lvl="0" defTabSz="914400">
                <a:lnSpc>
                  <a:spcPct val="100000"/>
                </a:lnSpc>
                <a:spcBef>
                  <a:spcPts val="0"/>
                </a:spcBef>
                <a:defRPr sz="2400">
                  <a:solidFill>
                    <a:srgbClr val="000000"/>
                  </a:solidFill>
                  <a:latin typeface="Arial"/>
                  <a:ea typeface="Arial"/>
                  <a:cs typeface="Arial"/>
                  <a:sym typeface="Arial"/>
                </a:defRPr>
              </a:pPr>
              <a:endParaRPr/>
            </a:p>
          </p:txBody>
        </p:sp>
        <p:sp>
          <p:nvSpPr>
            <p:cNvPr id="17" name="Shape 120"/>
            <p:cNvSpPr/>
            <p:nvPr/>
          </p:nvSpPr>
          <p:spPr>
            <a:xfrm>
              <a:off x="6983952" y="4762738"/>
              <a:ext cx="458371" cy="22204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300">
                  <a:solidFill>
                    <a:srgbClr val="FFFFFF"/>
                  </a:solidFill>
                </a:defRPr>
              </a:lvl1pPr>
            </a:lstStyle>
            <a:p>
              <a:pPr lvl="0">
                <a:defRPr sz="1800">
                  <a:solidFill>
                    <a:srgbClr val="000000"/>
                  </a:solidFill>
                </a:defRPr>
              </a:pPr>
              <a:r>
                <a:rPr sz="1000" dirty="0">
                  <a:solidFill>
                    <a:srgbClr val="FFFFFF"/>
                  </a:solidFill>
                  <a:latin typeface="+mn-lt"/>
                </a:rPr>
                <a:t>Video</a:t>
              </a:r>
            </a:p>
          </p:txBody>
        </p:sp>
        <p:pic>
          <p:nvPicPr>
            <p:cNvPr id="18" name="pasted-image.pdf"/>
            <p:cNvPicPr/>
            <p:nvPr/>
          </p:nvPicPr>
          <p:blipFill>
            <a:blip r:embed="rId4">
              <a:extLst/>
            </a:blip>
            <a:stretch>
              <a:fillRect/>
            </a:stretch>
          </p:blipFill>
          <p:spPr>
            <a:xfrm>
              <a:off x="6948916" y="4265956"/>
              <a:ext cx="529007" cy="405572"/>
            </a:xfrm>
            <a:prstGeom prst="rect">
              <a:avLst/>
            </a:prstGeom>
            <a:ln w="12700">
              <a:miter lim="400000"/>
            </a:ln>
          </p:spPr>
        </p:pic>
      </p:grpSp>
      <p:grpSp>
        <p:nvGrpSpPr>
          <p:cNvPr id="19" name="Group 18"/>
          <p:cNvGrpSpPr/>
          <p:nvPr/>
        </p:nvGrpSpPr>
        <p:grpSpPr>
          <a:xfrm>
            <a:off x="5265403" y="1871642"/>
            <a:ext cx="1994271" cy="799206"/>
            <a:chOff x="4987426" y="2608339"/>
            <a:chExt cx="2806851" cy="1153161"/>
          </a:xfrm>
        </p:grpSpPr>
        <p:sp>
          <p:nvSpPr>
            <p:cNvPr id="20" name="Shape 112"/>
            <p:cNvSpPr/>
            <p:nvPr/>
          </p:nvSpPr>
          <p:spPr>
            <a:xfrm flipV="1">
              <a:off x="4987426" y="3359967"/>
              <a:ext cx="1591144" cy="0"/>
            </a:xfrm>
            <a:prstGeom prst="line">
              <a:avLst/>
            </a:prstGeom>
            <a:ln w="25400">
              <a:solidFill>
                <a:srgbClr val="919191"/>
              </a:solidFill>
              <a:custDash>
                <a:ds d="200000" sp="200000"/>
              </a:custDash>
              <a:miter lim="400000"/>
            </a:ln>
          </p:spPr>
          <p:txBody>
            <a:bodyPr lIns="0" tIns="0" rIns="0" bIns="0"/>
            <a:lstStyle/>
            <a:p>
              <a:pPr lvl="0">
                <a:lnSpc>
                  <a:spcPct val="100000"/>
                </a:lnSpc>
                <a:spcBef>
                  <a:spcPts val="0"/>
                </a:spcBef>
                <a:defRPr sz="1200">
                  <a:solidFill>
                    <a:srgbClr val="000000"/>
                  </a:solidFill>
                  <a:latin typeface="+mj-lt"/>
                  <a:ea typeface="+mj-ea"/>
                  <a:cs typeface="+mj-cs"/>
                  <a:sym typeface="Helvetica"/>
                </a:defRPr>
              </a:pPr>
              <a:endParaRPr/>
            </a:p>
          </p:txBody>
        </p:sp>
        <p:sp>
          <p:nvSpPr>
            <p:cNvPr id="21" name="Shape 134"/>
            <p:cNvSpPr/>
            <p:nvPr/>
          </p:nvSpPr>
          <p:spPr>
            <a:xfrm>
              <a:off x="6641116" y="2608339"/>
              <a:ext cx="1153161" cy="11531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A2DB"/>
            </a:solidFill>
            <a:ln w="12700">
              <a:miter lim="400000"/>
            </a:ln>
          </p:spPr>
          <p:txBody>
            <a:bodyPr lIns="0" tIns="0" rIns="0" bIns="0"/>
            <a:lstStyle/>
            <a:p>
              <a:pPr lvl="0" defTabSz="914400">
                <a:lnSpc>
                  <a:spcPct val="100000"/>
                </a:lnSpc>
                <a:spcBef>
                  <a:spcPts val="0"/>
                </a:spcBef>
                <a:defRPr sz="2400">
                  <a:solidFill>
                    <a:srgbClr val="000000"/>
                  </a:solidFill>
                  <a:latin typeface="Arial"/>
                  <a:ea typeface="Arial"/>
                  <a:cs typeface="Arial"/>
                  <a:sym typeface="Arial"/>
                </a:defRPr>
              </a:pPr>
              <a:endParaRPr/>
            </a:p>
          </p:txBody>
        </p:sp>
        <p:sp>
          <p:nvSpPr>
            <p:cNvPr id="22" name="Shape 135"/>
            <p:cNvSpPr/>
            <p:nvPr/>
          </p:nvSpPr>
          <p:spPr>
            <a:xfrm>
              <a:off x="6976850" y="3311316"/>
              <a:ext cx="472559" cy="22204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300">
                  <a:solidFill>
                    <a:srgbClr val="FFFFFF"/>
                  </a:solidFill>
                </a:defRPr>
              </a:lvl1pPr>
            </a:lstStyle>
            <a:p>
              <a:pPr lvl="0">
                <a:defRPr sz="1800">
                  <a:solidFill>
                    <a:srgbClr val="000000"/>
                  </a:solidFill>
                </a:defRPr>
              </a:pPr>
              <a:r>
                <a:rPr sz="1000" dirty="0">
                  <a:solidFill>
                    <a:srgbClr val="FFFFFF"/>
                  </a:solidFill>
                  <a:latin typeface="+mn-lt"/>
                </a:rPr>
                <a:t>Social</a:t>
              </a:r>
            </a:p>
          </p:txBody>
        </p:sp>
        <p:pic>
          <p:nvPicPr>
            <p:cNvPr id="23" name="pasted-image.pdf"/>
            <p:cNvPicPr/>
            <p:nvPr/>
          </p:nvPicPr>
          <p:blipFill>
            <a:blip r:embed="rId5">
              <a:extLst/>
            </a:blip>
            <a:stretch>
              <a:fillRect/>
            </a:stretch>
          </p:blipFill>
          <p:spPr>
            <a:xfrm>
              <a:off x="6969363" y="2830414"/>
              <a:ext cx="487534" cy="405572"/>
            </a:xfrm>
            <a:prstGeom prst="rect">
              <a:avLst/>
            </a:prstGeom>
            <a:ln w="12700">
              <a:miter lim="400000"/>
            </a:ln>
          </p:spPr>
        </p:pic>
      </p:grpSp>
      <p:grpSp>
        <p:nvGrpSpPr>
          <p:cNvPr id="24" name="Group 23"/>
          <p:cNvGrpSpPr/>
          <p:nvPr/>
        </p:nvGrpSpPr>
        <p:grpSpPr>
          <a:xfrm>
            <a:off x="5191195" y="1348330"/>
            <a:ext cx="1276829" cy="995933"/>
            <a:chOff x="4913215" y="1668896"/>
            <a:chExt cx="1797081" cy="1437015"/>
          </a:xfrm>
        </p:grpSpPr>
        <p:sp>
          <p:nvSpPr>
            <p:cNvPr id="25" name="Shape 137"/>
            <p:cNvSpPr/>
            <p:nvPr/>
          </p:nvSpPr>
          <p:spPr>
            <a:xfrm>
              <a:off x="5514789" y="1668896"/>
              <a:ext cx="1195507" cy="11955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A2DB"/>
            </a:solidFill>
            <a:ln w="12700">
              <a:miter lim="400000"/>
            </a:ln>
          </p:spPr>
          <p:txBody>
            <a:bodyPr lIns="0" tIns="0" rIns="0" bIns="0" anchor="ctr"/>
            <a:lstStyle/>
            <a:p>
              <a:pPr lvl="0" defTabSz="914400">
                <a:lnSpc>
                  <a:spcPct val="100000"/>
                </a:lnSpc>
                <a:spcBef>
                  <a:spcPts val="0"/>
                </a:spcBef>
                <a:defRPr sz="2400">
                  <a:solidFill>
                    <a:srgbClr val="000000"/>
                  </a:solidFill>
                  <a:latin typeface="Arial"/>
                  <a:ea typeface="Arial"/>
                  <a:cs typeface="Arial"/>
                  <a:sym typeface="Arial"/>
                </a:defRPr>
              </a:pPr>
              <a:endParaRPr>
                <a:solidFill>
                  <a:srgbClr val="1A89CD"/>
                </a:solidFill>
              </a:endParaRPr>
            </a:p>
          </p:txBody>
        </p:sp>
        <p:sp>
          <p:nvSpPr>
            <p:cNvPr id="26" name="Shape 138"/>
            <p:cNvSpPr/>
            <p:nvPr/>
          </p:nvSpPr>
          <p:spPr>
            <a:xfrm>
              <a:off x="5843434" y="2388231"/>
              <a:ext cx="538217" cy="22204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300">
                  <a:solidFill>
                    <a:srgbClr val="FFFFFF"/>
                  </a:solidFill>
                </a:defRPr>
              </a:lvl1pPr>
            </a:lstStyle>
            <a:p>
              <a:pPr lvl="0">
                <a:defRPr sz="1800">
                  <a:solidFill>
                    <a:srgbClr val="000000"/>
                  </a:solidFill>
                </a:defRPr>
              </a:pPr>
              <a:r>
                <a:rPr sz="1000" dirty="0">
                  <a:solidFill>
                    <a:srgbClr val="FFFFFF"/>
                  </a:solidFill>
                  <a:latin typeface="+mn-lt"/>
                </a:rPr>
                <a:t>Search</a:t>
              </a:r>
            </a:p>
          </p:txBody>
        </p:sp>
        <p:pic>
          <p:nvPicPr>
            <p:cNvPr id="27" name="pasted-image.pdf"/>
            <p:cNvPicPr/>
            <p:nvPr/>
          </p:nvPicPr>
          <p:blipFill>
            <a:blip r:embed="rId6">
              <a:extLst/>
            </a:blip>
            <a:stretch>
              <a:fillRect/>
            </a:stretch>
          </p:blipFill>
          <p:spPr>
            <a:xfrm>
              <a:off x="5909756" y="1916643"/>
              <a:ext cx="405572" cy="405572"/>
            </a:xfrm>
            <a:prstGeom prst="rect">
              <a:avLst/>
            </a:prstGeom>
            <a:ln w="12700">
              <a:miter lim="400000"/>
            </a:ln>
          </p:spPr>
        </p:pic>
        <p:sp>
          <p:nvSpPr>
            <p:cNvPr id="28" name="Shape 144"/>
            <p:cNvSpPr/>
            <p:nvPr/>
          </p:nvSpPr>
          <p:spPr>
            <a:xfrm flipH="1">
              <a:off x="4913215" y="2252805"/>
              <a:ext cx="530421" cy="85310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25400">
              <a:solidFill>
                <a:srgbClr val="919191"/>
              </a:solidFill>
              <a:custDash>
                <a:ds d="200000" sp="200000"/>
              </a:custDash>
              <a:miter lim="400000"/>
            </a:ln>
          </p:spPr>
          <p:txBody>
            <a:bodyPr lIns="0" tIns="0" rIns="0" bIns="0"/>
            <a:lstStyle/>
            <a:p>
              <a:pPr lvl="0">
                <a:lnSpc>
                  <a:spcPct val="100000"/>
                </a:lnSpc>
                <a:spcBef>
                  <a:spcPts val="0"/>
                </a:spcBef>
                <a:defRPr sz="1200">
                  <a:solidFill>
                    <a:srgbClr val="000000"/>
                  </a:solidFill>
                  <a:latin typeface="+mj-lt"/>
                  <a:ea typeface="+mj-ea"/>
                  <a:cs typeface="+mj-cs"/>
                  <a:sym typeface="Helvetica"/>
                </a:defRPr>
              </a:pPr>
              <a:endParaRPr/>
            </a:p>
          </p:txBody>
        </p:sp>
      </p:grpSp>
      <p:grpSp>
        <p:nvGrpSpPr>
          <p:cNvPr id="29" name="Group 28"/>
          <p:cNvGrpSpPr/>
          <p:nvPr/>
        </p:nvGrpSpPr>
        <p:grpSpPr>
          <a:xfrm>
            <a:off x="5191191" y="3328090"/>
            <a:ext cx="1280073" cy="1002859"/>
            <a:chOff x="4913215" y="4629564"/>
            <a:chExt cx="1801647" cy="1447008"/>
          </a:xfrm>
        </p:grpSpPr>
        <p:sp>
          <p:nvSpPr>
            <p:cNvPr id="30" name="Shape 116"/>
            <p:cNvSpPr/>
            <p:nvPr/>
          </p:nvSpPr>
          <p:spPr>
            <a:xfrm>
              <a:off x="5519354" y="4881066"/>
              <a:ext cx="1195508" cy="119550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A2DB"/>
            </a:solidFill>
            <a:ln w="12700">
              <a:miter lim="400000"/>
            </a:ln>
          </p:spPr>
          <p:txBody>
            <a:bodyPr lIns="0" tIns="0" rIns="0" bIns="0"/>
            <a:lstStyle/>
            <a:p>
              <a:pPr lvl="0" defTabSz="914400">
                <a:lnSpc>
                  <a:spcPct val="100000"/>
                </a:lnSpc>
                <a:spcBef>
                  <a:spcPts val="0"/>
                </a:spcBef>
                <a:defRPr sz="2400">
                  <a:solidFill>
                    <a:srgbClr val="000000"/>
                  </a:solidFill>
                  <a:latin typeface="Arial"/>
                  <a:ea typeface="Arial"/>
                  <a:cs typeface="Arial"/>
                  <a:sym typeface="Arial"/>
                </a:defRPr>
              </a:pPr>
              <a:endParaRPr/>
            </a:p>
          </p:txBody>
        </p:sp>
        <p:sp>
          <p:nvSpPr>
            <p:cNvPr id="31" name="Shape 117"/>
            <p:cNvSpPr/>
            <p:nvPr/>
          </p:nvSpPr>
          <p:spPr>
            <a:xfrm>
              <a:off x="5680604" y="5637247"/>
              <a:ext cx="863876" cy="277427"/>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a:defRPr sz="1300">
                  <a:solidFill>
                    <a:srgbClr val="FFFFFF"/>
                  </a:solidFill>
                </a:defRPr>
              </a:lvl1pPr>
            </a:lstStyle>
            <a:p>
              <a:pPr lvl="0">
                <a:defRPr sz="1800">
                  <a:solidFill>
                    <a:srgbClr val="000000"/>
                  </a:solidFill>
                </a:defRPr>
              </a:pPr>
              <a:r>
                <a:rPr sz="1000" dirty="0">
                  <a:solidFill>
                    <a:srgbClr val="FFFFFF"/>
                  </a:solidFill>
                  <a:latin typeface="+mn-lt"/>
                </a:rPr>
                <a:t>Shopping</a:t>
              </a:r>
            </a:p>
          </p:txBody>
        </p:sp>
        <p:pic>
          <p:nvPicPr>
            <p:cNvPr id="32" name="pasted-image.pdf"/>
            <p:cNvPicPr/>
            <p:nvPr/>
          </p:nvPicPr>
          <p:blipFill>
            <a:blip r:embed="rId7">
              <a:extLst/>
            </a:blip>
            <a:stretch>
              <a:fillRect/>
            </a:stretch>
          </p:blipFill>
          <p:spPr>
            <a:xfrm>
              <a:off x="5902961" y="5119527"/>
              <a:ext cx="510176" cy="467657"/>
            </a:xfrm>
            <a:prstGeom prst="rect">
              <a:avLst/>
            </a:prstGeom>
            <a:ln w="12700">
              <a:miter lim="400000"/>
            </a:ln>
          </p:spPr>
        </p:pic>
        <p:sp>
          <p:nvSpPr>
            <p:cNvPr id="33" name="Shape 146"/>
            <p:cNvSpPr/>
            <p:nvPr/>
          </p:nvSpPr>
          <p:spPr>
            <a:xfrm rot="10800000">
              <a:off x="4913215" y="4629564"/>
              <a:ext cx="530421" cy="85310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25400">
              <a:solidFill>
                <a:srgbClr val="919191"/>
              </a:solidFill>
              <a:custDash>
                <a:ds d="200000" sp="200000"/>
              </a:custDash>
              <a:miter lim="400000"/>
            </a:ln>
          </p:spPr>
          <p:txBody>
            <a:bodyPr lIns="0" tIns="0" rIns="0" bIns="0"/>
            <a:lstStyle/>
            <a:p>
              <a:pPr lvl="0">
                <a:lnSpc>
                  <a:spcPct val="100000"/>
                </a:lnSpc>
                <a:spcBef>
                  <a:spcPts val="0"/>
                </a:spcBef>
                <a:defRPr sz="1200">
                  <a:solidFill>
                    <a:srgbClr val="000000"/>
                  </a:solidFill>
                  <a:latin typeface="+mj-lt"/>
                  <a:ea typeface="+mj-ea"/>
                  <a:cs typeface="+mj-cs"/>
                  <a:sym typeface="Helvetica"/>
                </a:defRPr>
              </a:pPr>
              <a:endParaRPr/>
            </a:p>
          </p:txBody>
        </p:sp>
      </p:grpSp>
      <p:grpSp>
        <p:nvGrpSpPr>
          <p:cNvPr id="34" name="Group 33"/>
          <p:cNvGrpSpPr/>
          <p:nvPr/>
        </p:nvGrpSpPr>
        <p:grpSpPr>
          <a:xfrm>
            <a:off x="2720843" y="1354201"/>
            <a:ext cx="1259531" cy="990062"/>
            <a:chOff x="2442867" y="1677369"/>
            <a:chExt cx="1772735" cy="1428542"/>
          </a:xfrm>
        </p:grpSpPr>
        <p:sp>
          <p:nvSpPr>
            <p:cNvPr id="35" name="Shape 140"/>
            <p:cNvSpPr/>
            <p:nvPr/>
          </p:nvSpPr>
          <p:spPr>
            <a:xfrm>
              <a:off x="2442867" y="1677369"/>
              <a:ext cx="1178561" cy="11785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A2DB"/>
            </a:solidFill>
            <a:ln w="12700">
              <a:miter lim="400000"/>
            </a:ln>
          </p:spPr>
          <p:txBody>
            <a:bodyPr lIns="0" tIns="0" rIns="0" bIns="0"/>
            <a:lstStyle/>
            <a:p>
              <a:pPr lvl="0">
                <a:lnSpc>
                  <a:spcPct val="100000"/>
                </a:lnSpc>
                <a:spcBef>
                  <a:spcPts val="0"/>
                </a:spcBef>
                <a:defRPr sz="1800">
                  <a:solidFill>
                    <a:srgbClr val="3F6797"/>
                  </a:solidFill>
                  <a:latin typeface="Arial"/>
                  <a:ea typeface="Arial"/>
                  <a:cs typeface="Arial"/>
                  <a:sym typeface="Arial"/>
                </a:defRPr>
              </a:pPr>
              <a:endParaRPr/>
            </a:p>
          </p:txBody>
        </p:sp>
        <p:sp>
          <p:nvSpPr>
            <p:cNvPr id="36" name="Shape 141"/>
            <p:cNvSpPr/>
            <p:nvPr/>
          </p:nvSpPr>
          <p:spPr>
            <a:xfrm>
              <a:off x="2701700" y="2456314"/>
              <a:ext cx="660895" cy="22204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300">
                  <a:solidFill>
                    <a:srgbClr val="FFFFFF"/>
                  </a:solidFill>
                </a:defRPr>
              </a:lvl1pPr>
            </a:lstStyle>
            <a:p>
              <a:pPr lvl="0">
                <a:defRPr sz="1800">
                  <a:solidFill>
                    <a:srgbClr val="000000"/>
                  </a:solidFill>
                </a:defRPr>
              </a:pPr>
              <a:r>
                <a:rPr sz="1000" dirty="0">
                  <a:solidFill>
                    <a:srgbClr val="FFFFFF"/>
                  </a:solidFill>
                  <a:latin typeface="+mn-lt"/>
                </a:rPr>
                <a:t>Affiliate</a:t>
              </a:r>
            </a:p>
          </p:txBody>
        </p:sp>
        <p:pic>
          <p:nvPicPr>
            <p:cNvPr id="37" name="pasted-image.pdf"/>
            <p:cNvPicPr/>
            <p:nvPr/>
          </p:nvPicPr>
          <p:blipFill>
            <a:blip r:embed="rId8">
              <a:extLst/>
            </a:blip>
            <a:stretch>
              <a:fillRect/>
            </a:stretch>
          </p:blipFill>
          <p:spPr>
            <a:xfrm>
              <a:off x="2764459" y="1888448"/>
              <a:ext cx="533036" cy="461963"/>
            </a:xfrm>
            <a:prstGeom prst="rect">
              <a:avLst/>
            </a:prstGeom>
            <a:ln w="12700">
              <a:miter lim="400000"/>
            </a:ln>
          </p:spPr>
        </p:pic>
        <p:sp>
          <p:nvSpPr>
            <p:cNvPr id="38" name="Shape 143"/>
            <p:cNvSpPr/>
            <p:nvPr/>
          </p:nvSpPr>
          <p:spPr>
            <a:xfrm>
              <a:off x="3685181" y="2252805"/>
              <a:ext cx="530421" cy="85310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25400">
              <a:solidFill>
                <a:srgbClr val="919191"/>
              </a:solidFill>
              <a:custDash>
                <a:ds d="200000" sp="200000"/>
              </a:custDash>
              <a:miter lim="400000"/>
            </a:ln>
          </p:spPr>
          <p:txBody>
            <a:bodyPr lIns="0" tIns="0" rIns="0" bIns="0"/>
            <a:lstStyle/>
            <a:p>
              <a:pPr lvl="0">
                <a:lnSpc>
                  <a:spcPct val="100000"/>
                </a:lnSpc>
                <a:spcBef>
                  <a:spcPts val="0"/>
                </a:spcBef>
                <a:defRPr sz="1200">
                  <a:solidFill>
                    <a:srgbClr val="000000"/>
                  </a:solidFill>
                  <a:latin typeface="+mj-lt"/>
                  <a:ea typeface="+mj-ea"/>
                  <a:cs typeface="+mj-cs"/>
                  <a:sym typeface="Helvetica"/>
                </a:defRPr>
              </a:pPr>
              <a:endParaRPr/>
            </a:p>
          </p:txBody>
        </p:sp>
      </p:grpSp>
      <p:grpSp>
        <p:nvGrpSpPr>
          <p:cNvPr id="39" name="Group 38"/>
          <p:cNvGrpSpPr/>
          <p:nvPr/>
        </p:nvGrpSpPr>
        <p:grpSpPr>
          <a:xfrm>
            <a:off x="2732023" y="3327051"/>
            <a:ext cx="1249333" cy="990203"/>
            <a:chOff x="2457222" y="4629564"/>
            <a:chExt cx="1758380" cy="1428747"/>
          </a:xfrm>
        </p:grpSpPr>
        <p:sp>
          <p:nvSpPr>
            <p:cNvPr id="40" name="Shape 128"/>
            <p:cNvSpPr/>
            <p:nvPr/>
          </p:nvSpPr>
          <p:spPr>
            <a:xfrm>
              <a:off x="2457222" y="4899326"/>
              <a:ext cx="1158985" cy="11589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A2DB"/>
            </a:solidFill>
            <a:ln w="12700">
              <a:miter lim="400000"/>
            </a:ln>
          </p:spPr>
          <p:txBody>
            <a:bodyPr lIns="0" tIns="0" rIns="0" bIns="0"/>
            <a:lstStyle/>
            <a:p>
              <a:pPr lvl="0" defTabSz="914400">
                <a:lnSpc>
                  <a:spcPct val="100000"/>
                </a:lnSpc>
                <a:spcBef>
                  <a:spcPts val="0"/>
                </a:spcBef>
                <a:defRPr sz="2400">
                  <a:solidFill>
                    <a:srgbClr val="000000"/>
                  </a:solidFill>
                  <a:latin typeface="Arial"/>
                  <a:ea typeface="Arial"/>
                  <a:cs typeface="Arial"/>
                  <a:sym typeface="Arial"/>
                </a:defRPr>
              </a:pPr>
              <a:endParaRPr/>
            </a:p>
          </p:txBody>
        </p:sp>
        <p:grpSp>
          <p:nvGrpSpPr>
            <p:cNvPr id="41" name="Group 131"/>
            <p:cNvGrpSpPr/>
            <p:nvPr/>
          </p:nvGrpSpPr>
          <p:grpSpPr>
            <a:xfrm>
              <a:off x="2458970" y="5139533"/>
              <a:ext cx="1150331" cy="637426"/>
              <a:chOff x="-288948" y="-44333"/>
              <a:chExt cx="1150329" cy="637424"/>
            </a:xfrm>
          </p:grpSpPr>
          <p:sp>
            <p:nvSpPr>
              <p:cNvPr id="43" name="Shape 129"/>
              <p:cNvSpPr/>
              <p:nvPr/>
            </p:nvSpPr>
            <p:spPr>
              <a:xfrm>
                <a:off x="-288948" y="362847"/>
                <a:ext cx="1150329" cy="2302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a:defRPr sz="1300">
                    <a:solidFill>
                      <a:srgbClr val="FFFFFF"/>
                    </a:solidFill>
                  </a:defRPr>
                </a:lvl1pPr>
              </a:lstStyle>
              <a:p>
                <a:pPr lvl="0">
                  <a:defRPr sz="1800">
                    <a:solidFill>
                      <a:srgbClr val="000000"/>
                    </a:solidFill>
                  </a:defRPr>
                </a:pPr>
                <a:r>
                  <a:rPr sz="1000" dirty="0" smtClean="0">
                    <a:solidFill>
                      <a:srgbClr val="FFFFFF"/>
                    </a:solidFill>
                    <a:latin typeface="+mn-lt"/>
                  </a:rPr>
                  <a:t>E</a:t>
                </a:r>
                <a:r>
                  <a:rPr lang="en-US" sz="1000" dirty="0" smtClean="0">
                    <a:solidFill>
                      <a:srgbClr val="FFFFFF"/>
                    </a:solidFill>
                    <a:latin typeface="+mn-lt"/>
                  </a:rPr>
                  <a:t>ngagement</a:t>
                </a:r>
                <a:endParaRPr sz="1000" dirty="0">
                  <a:solidFill>
                    <a:srgbClr val="FFFFFF"/>
                  </a:solidFill>
                  <a:latin typeface="+mn-lt"/>
                </a:endParaRPr>
              </a:p>
            </p:txBody>
          </p:sp>
          <p:pic>
            <p:nvPicPr>
              <p:cNvPr id="44" name="pasted-image.pdf"/>
              <p:cNvPicPr/>
              <p:nvPr/>
            </p:nvPicPr>
            <p:blipFill>
              <a:blip r:embed="rId9">
                <a:extLst/>
              </a:blip>
              <a:stretch>
                <a:fillRect/>
              </a:stretch>
            </p:blipFill>
            <p:spPr>
              <a:xfrm>
                <a:off x="-1718" y="-44333"/>
                <a:ext cx="538179" cy="331761"/>
              </a:xfrm>
              <a:prstGeom prst="rect">
                <a:avLst/>
              </a:prstGeom>
              <a:ln w="12700" cap="flat">
                <a:noFill/>
                <a:miter lim="400000"/>
              </a:ln>
              <a:effectLst/>
            </p:spPr>
          </p:pic>
        </p:grpSp>
        <p:sp>
          <p:nvSpPr>
            <p:cNvPr id="42" name="Shape 145"/>
            <p:cNvSpPr/>
            <p:nvPr/>
          </p:nvSpPr>
          <p:spPr>
            <a:xfrm rot="10800000" flipH="1">
              <a:off x="3685181" y="4629564"/>
              <a:ext cx="530421" cy="85310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25400">
              <a:solidFill>
                <a:srgbClr val="919191"/>
              </a:solidFill>
              <a:custDash>
                <a:ds d="200000" sp="200000"/>
              </a:custDash>
              <a:miter lim="400000"/>
            </a:ln>
          </p:spPr>
          <p:txBody>
            <a:bodyPr lIns="0" tIns="0" rIns="0" bIns="0"/>
            <a:lstStyle/>
            <a:p>
              <a:pPr lvl="0">
                <a:lnSpc>
                  <a:spcPct val="100000"/>
                </a:lnSpc>
                <a:spcBef>
                  <a:spcPts val="0"/>
                </a:spcBef>
                <a:defRPr sz="1200">
                  <a:solidFill>
                    <a:srgbClr val="000000"/>
                  </a:solidFill>
                  <a:latin typeface="+mj-lt"/>
                  <a:ea typeface="+mj-ea"/>
                  <a:cs typeface="+mj-cs"/>
                  <a:sym typeface="Helvetica"/>
                </a:defRPr>
              </a:pPr>
              <a:endParaRPr/>
            </a:p>
          </p:txBody>
        </p:sp>
      </p:grpSp>
      <p:grpSp>
        <p:nvGrpSpPr>
          <p:cNvPr id="48" name="Group 47"/>
          <p:cNvGrpSpPr/>
          <p:nvPr/>
        </p:nvGrpSpPr>
        <p:grpSpPr>
          <a:xfrm>
            <a:off x="651149" y="980559"/>
            <a:ext cx="7597787" cy="4010837"/>
            <a:chOff x="319075" y="1116903"/>
            <a:chExt cx="8345389" cy="5025331"/>
          </a:xfrm>
        </p:grpSpPr>
        <p:pic>
          <p:nvPicPr>
            <p:cNvPr id="49" name="Picture 48"/>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34549" y1="58188" x2="34549" y2="58188"/>
                          <a14:foregroundMark x1="42275" y1="60627" x2="42275" y2="60627"/>
                          <a14:foregroundMark x1="49356" y1="62369" x2="49356" y2="62369"/>
                          <a14:foregroundMark x1="58369" y1="65854" x2="58369" y2="65854"/>
                          <a14:foregroundMark x1="68670" y1="63763" x2="68670" y2="63763"/>
                          <a14:foregroundMark x1="74249" y1="66202" x2="74249" y2="66202"/>
                          <a14:foregroundMark x1="65451" y1="41812" x2="65451" y2="41812"/>
                          <a14:foregroundMark x1="71674" y1="41115" x2="71674" y2="41115"/>
                          <a14:foregroundMark x1="77468" y1="40767" x2="77468" y2="40767"/>
                          <a14:foregroundMark x1="82618" y1="39721" x2="82618" y2="39721"/>
                        </a14:backgroundRemoval>
                      </a14:imgEffect>
                    </a14:imgLayer>
                  </a14:imgProps>
                </a:ext>
                <a:ext uri="{28A0092B-C50C-407E-A947-70E740481C1C}">
                  <a14:useLocalDpi xmlns:a14="http://schemas.microsoft.com/office/drawing/2010/main"/>
                </a:ext>
              </a:extLst>
            </a:blip>
            <a:stretch>
              <a:fillRect/>
            </a:stretch>
          </p:blipFill>
          <p:spPr>
            <a:xfrm>
              <a:off x="2231807" y="5091166"/>
              <a:ext cx="1706613" cy="1051068"/>
            </a:xfrm>
            <a:prstGeom prst="rect">
              <a:avLst/>
            </a:prstGeom>
          </p:spPr>
        </p:pic>
        <p:pic>
          <p:nvPicPr>
            <p:cNvPr id="50" name="Picture 49"/>
            <p:cNvPicPr>
              <a:picLocks noChangeAspect="1"/>
            </p:cNvPicPr>
            <p:nvPr/>
          </p:nvPicPr>
          <p:blipFill>
            <a:blip r:embed="rId12" cstate="print">
              <a:grayscl/>
              <a:extLst>
                <a:ext uri="{28A0092B-C50C-407E-A947-70E740481C1C}">
                  <a14:useLocalDpi xmlns:a14="http://schemas.microsoft.com/office/drawing/2010/main"/>
                </a:ext>
              </a:extLst>
            </a:blip>
            <a:stretch>
              <a:fillRect/>
            </a:stretch>
          </p:blipFill>
          <p:spPr>
            <a:xfrm>
              <a:off x="5236165" y="1116903"/>
              <a:ext cx="864023" cy="313136"/>
            </a:xfrm>
            <a:prstGeom prst="rect">
              <a:avLst/>
            </a:prstGeom>
          </p:spPr>
        </p:pic>
        <p:pic>
          <p:nvPicPr>
            <p:cNvPr id="51" name="Picture 50"/>
            <p:cNvPicPr>
              <a:picLocks noChangeAspect="1"/>
            </p:cNvPicPr>
            <p:nvPr/>
          </p:nvPicPr>
          <p:blipFill rotWithShape="1">
            <a:blip r:embed="rId13" cstate="print">
              <a:grayscl/>
              <a:extLst>
                <a:ext uri="{BEBA8EAE-BF5A-486C-A8C5-ECC9F3942E4B}">
                  <a14:imgProps xmlns:a14="http://schemas.microsoft.com/office/drawing/2010/main">
                    <a14:imgLayer r:embed="rId14">
                      <a14:imgEffect>
                        <a14:backgroundRemoval t="28448" b="68656" l="10000" r="90000">
                          <a14:foregroundMark x1="85333" y1="54545" x2="85333" y2="54545"/>
                          <a14:foregroundMark x1="63000" y1="51364" x2="63000" y2="51364"/>
                          <a14:foregroundMark x1="36667" y1="48182" x2="36667" y2="48182"/>
                          <a14:foregroundMark x1="37333" y1="33636" x2="37333" y2="33636"/>
                        </a14:backgroundRemoval>
                      </a14:imgEffect>
                    </a14:imgLayer>
                  </a14:imgProps>
                </a:ext>
                <a:ext uri="{28A0092B-C50C-407E-A947-70E740481C1C}">
                  <a14:useLocalDpi xmlns:a14="http://schemas.microsoft.com/office/drawing/2010/main"/>
                </a:ext>
              </a:extLst>
            </a:blip>
            <a:srcRect t="23422" b="26318"/>
            <a:stretch/>
          </p:blipFill>
          <p:spPr>
            <a:xfrm>
              <a:off x="6254510" y="1116903"/>
              <a:ext cx="888106" cy="327332"/>
            </a:xfrm>
            <a:prstGeom prst="rect">
              <a:avLst/>
            </a:prstGeom>
          </p:spPr>
        </p:pic>
        <p:pic>
          <p:nvPicPr>
            <p:cNvPr id="52" name="Picture 51"/>
            <p:cNvPicPr>
              <a:picLocks noChangeAspect="1"/>
            </p:cNvPicPr>
            <p:nvPr/>
          </p:nvPicPr>
          <p:blipFill>
            <a:blip r:embed="rId15" cstate="print">
              <a:grayscl/>
              <a:extLst>
                <a:ext uri="{28A0092B-C50C-407E-A947-70E740481C1C}">
                  <a14:useLocalDpi xmlns:a14="http://schemas.microsoft.com/office/drawing/2010/main"/>
                </a:ext>
              </a:extLst>
            </a:blip>
            <a:stretch>
              <a:fillRect/>
            </a:stretch>
          </p:blipFill>
          <p:spPr>
            <a:xfrm>
              <a:off x="7185061" y="1661317"/>
              <a:ext cx="447228" cy="447228"/>
            </a:xfrm>
            <a:prstGeom prst="rect">
              <a:avLst/>
            </a:prstGeom>
          </p:spPr>
        </p:pic>
        <p:pic>
          <p:nvPicPr>
            <p:cNvPr id="53" name="Picture 52"/>
            <p:cNvPicPr>
              <a:picLocks noChangeAspect="1"/>
            </p:cNvPicPr>
            <p:nvPr/>
          </p:nvPicPr>
          <p:blipFill>
            <a:blip r:embed="rId16" cstate="print">
              <a:grayscl/>
              <a:extLst>
                <a:ext uri="{BEBA8EAE-BF5A-486C-A8C5-ECC9F3942E4B}">
                  <a14:imgProps xmlns:a14="http://schemas.microsoft.com/office/drawing/2010/main">
                    <a14:imgLayer r:embed="rId17">
                      <a14:imgEffect>
                        <a14:backgroundRemoval t="10000" b="90000" l="10000" r="90000">
                          <a14:backgroundMark x1="46552" y1="44947" x2="46552" y2="44947"/>
                        </a14:backgroundRemoval>
                      </a14:imgEffect>
                    </a14:imgLayer>
                  </a14:imgProps>
                </a:ext>
                <a:ext uri="{28A0092B-C50C-407E-A947-70E740481C1C}">
                  <a14:useLocalDpi xmlns:a14="http://schemas.microsoft.com/office/drawing/2010/main"/>
                </a:ext>
              </a:extLst>
            </a:blip>
            <a:stretch>
              <a:fillRect/>
            </a:stretch>
          </p:blipFill>
          <p:spPr>
            <a:xfrm>
              <a:off x="7473958" y="2061184"/>
              <a:ext cx="872649" cy="471431"/>
            </a:xfrm>
            <a:prstGeom prst="rect">
              <a:avLst/>
            </a:prstGeom>
          </p:spPr>
        </p:pic>
        <p:pic>
          <p:nvPicPr>
            <p:cNvPr id="54" name="Picture 53"/>
            <p:cNvPicPr>
              <a:picLocks noChangeAspect="1"/>
            </p:cNvPicPr>
            <p:nvPr/>
          </p:nvPicPr>
          <p:blipFill>
            <a:blip r:embed="rId18" cstate="print">
              <a:grayscl/>
              <a:extLst>
                <a:ext uri="{28A0092B-C50C-407E-A947-70E740481C1C}">
                  <a14:useLocalDpi xmlns:a14="http://schemas.microsoft.com/office/drawing/2010/main"/>
                </a:ext>
              </a:extLst>
            </a:blip>
            <a:stretch>
              <a:fillRect/>
            </a:stretch>
          </p:blipFill>
          <p:spPr>
            <a:xfrm>
              <a:off x="7673032" y="2655308"/>
              <a:ext cx="488493" cy="431706"/>
            </a:xfrm>
            <a:prstGeom prst="rect">
              <a:avLst/>
            </a:prstGeom>
          </p:spPr>
        </p:pic>
        <p:pic>
          <p:nvPicPr>
            <p:cNvPr id="55" name="Picture 54"/>
            <p:cNvPicPr>
              <a:picLocks noChangeAspect="1"/>
            </p:cNvPicPr>
            <p:nvPr/>
          </p:nvPicPr>
          <p:blipFill>
            <a:blip r:embed="rId19" cstate="print">
              <a:grayscl/>
              <a:extLst>
                <a:ext uri="{28A0092B-C50C-407E-A947-70E740481C1C}">
                  <a14:useLocalDpi xmlns:a14="http://schemas.microsoft.com/office/drawing/2010/main"/>
                </a:ext>
              </a:extLst>
            </a:blip>
            <a:stretch>
              <a:fillRect/>
            </a:stretch>
          </p:blipFill>
          <p:spPr>
            <a:xfrm>
              <a:off x="7675263" y="3607124"/>
              <a:ext cx="989201" cy="699396"/>
            </a:xfrm>
            <a:prstGeom prst="rect">
              <a:avLst/>
            </a:prstGeom>
          </p:spPr>
        </p:pic>
        <p:pic>
          <p:nvPicPr>
            <p:cNvPr id="56" name="Picture 55"/>
            <p:cNvPicPr>
              <a:picLocks noChangeAspect="1"/>
            </p:cNvPicPr>
            <p:nvPr/>
          </p:nvPicPr>
          <p:blipFill>
            <a:blip r:embed="rId20" cstate="print">
              <a:grayscl/>
              <a:extLst>
                <a:ext uri="{28A0092B-C50C-407E-A947-70E740481C1C}">
                  <a14:useLocalDpi xmlns:a14="http://schemas.microsoft.com/office/drawing/2010/main"/>
                </a:ext>
              </a:extLst>
            </a:blip>
            <a:stretch>
              <a:fillRect/>
            </a:stretch>
          </p:blipFill>
          <p:spPr>
            <a:xfrm>
              <a:off x="7473958" y="4283882"/>
              <a:ext cx="842653" cy="505592"/>
            </a:xfrm>
            <a:prstGeom prst="rect">
              <a:avLst/>
            </a:prstGeom>
          </p:spPr>
        </p:pic>
        <p:pic>
          <p:nvPicPr>
            <p:cNvPr id="57" name="Picture 56"/>
            <p:cNvPicPr>
              <a:picLocks noChangeAspect="1"/>
            </p:cNvPicPr>
            <p:nvPr/>
          </p:nvPicPr>
          <p:blipFill>
            <a:blip r:embed="rId21" cstate="print">
              <a:grayscl/>
              <a:extLst>
                <a:ext uri="{28A0092B-C50C-407E-A947-70E740481C1C}">
                  <a14:useLocalDpi xmlns:a14="http://schemas.microsoft.com/office/drawing/2010/main"/>
                </a:ext>
              </a:extLst>
            </a:blip>
            <a:stretch>
              <a:fillRect/>
            </a:stretch>
          </p:blipFill>
          <p:spPr>
            <a:xfrm>
              <a:off x="6534873" y="5206477"/>
              <a:ext cx="1140390" cy="349076"/>
            </a:xfrm>
            <a:prstGeom prst="rect">
              <a:avLst/>
            </a:prstGeom>
          </p:spPr>
        </p:pic>
        <p:pic>
          <p:nvPicPr>
            <p:cNvPr id="59" name="Picture 58"/>
            <p:cNvPicPr>
              <a:picLocks noChangeAspect="1"/>
            </p:cNvPicPr>
            <p:nvPr/>
          </p:nvPicPr>
          <p:blipFill>
            <a:blip r:embed="rId22">
              <a:grayscl/>
            </a:blip>
            <a:stretch>
              <a:fillRect/>
            </a:stretch>
          </p:blipFill>
          <p:spPr>
            <a:xfrm>
              <a:off x="319075" y="2183793"/>
              <a:ext cx="1166895" cy="388965"/>
            </a:xfrm>
            <a:prstGeom prst="rect">
              <a:avLst/>
            </a:prstGeom>
          </p:spPr>
        </p:pic>
        <p:pic>
          <p:nvPicPr>
            <p:cNvPr id="60" name="Picture 59"/>
            <p:cNvPicPr>
              <a:picLocks noChangeAspect="1"/>
            </p:cNvPicPr>
            <p:nvPr/>
          </p:nvPicPr>
          <p:blipFill>
            <a:blip r:embed="rId23" cstate="print">
              <a:grayscl/>
              <a:extLst>
                <a:ext uri="{28A0092B-C50C-407E-A947-70E740481C1C}">
                  <a14:useLocalDpi xmlns:a14="http://schemas.microsoft.com/office/drawing/2010/main"/>
                </a:ext>
              </a:extLst>
            </a:blip>
            <a:stretch>
              <a:fillRect/>
            </a:stretch>
          </p:blipFill>
          <p:spPr>
            <a:xfrm>
              <a:off x="517294" y="2425612"/>
              <a:ext cx="842986" cy="632240"/>
            </a:xfrm>
            <a:prstGeom prst="rect">
              <a:avLst/>
            </a:prstGeom>
          </p:spPr>
        </p:pic>
        <p:pic>
          <p:nvPicPr>
            <p:cNvPr id="61" name="Picture 60"/>
            <p:cNvPicPr>
              <a:picLocks noChangeAspect="1"/>
            </p:cNvPicPr>
            <p:nvPr/>
          </p:nvPicPr>
          <p:blipFill>
            <a:blip r:embed="rId24" cstate="print">
              <a:grayscl/>
              <a:extLst>
                <a:ext uri="{28A0092B-C50C-407E-A947-70E740481C1C}">
                  <a14:useLocalDpi xmlns:a14="http://schemas.microsoft.com/office/drawing/2010/main"/>
                </a:ext>
              </a:extLst>
            </a:blip>
            <a:stretch>
              <a:fillRect/>
            </a:stretch>
          </p:blipFill>
          <p:spPr>
            <a:xfrm>
              <a:off x="497997" y="3700671"/>
              <a:ext cx="892709" cy="366331"/>
            </a:xfrm>
            <a:prstGeom prst="rect">
              <a:avLst/>
            </a:prstGeom>
          </p:spPr>
        </p:pic>
        <p:pic>
          <p:nvPicPr>
            <p:cNvPr id="62" name="Picture 61"/>
            <p:cNvPicPr>
              <a:picLocks noChangeAspect="1"/>
            </p:cNvPicPr>
            <p:nvPr/>
          </p:nvPicPr>
          <p:blipFill>
            <a:blip r:embed="rId25" cstate="print">
              <a:grayscl/>
              <a:extLst>
                <a:ext uri="{28A0092B-C50C-407E-A947-70E740481C1C}">
                  <a14:useLocalDpi xmlns:a14="http://schemas.microsoft.com/office/drawing/2010/main"/>
                </a:ext>
              </a:extLst>
            </a:blip>
            <a:stretch>
              <a:fillRect/>
            </a:stretch>
          </p:blipFill>
          <p:spPr>
            <a:xfrm>
              <a:off x="392347" y="4153829"/>
              <a:ext cx="998359" cy="238108"/>
            </a:xfrm>
            <a:prstGeom prst="rect">
              <a:avLst/>
            </a:prstGeom>
          </p:spPr>
        </p:pic>
        <p:pic>
          <p:nvPicPr>
            <p:cNvPr id="63" name="Picture 62"/>
            <p:cNvPicPr>
              <a:picLocks/>
            </p:cNvPicPr>
            <p:nvPr/>
          </p:nvPicPr>
          <p:blipFill>
            <a:blip r:embed="rId26">
              <a:grayscl/>
            </a:blip>
            <a:stretch>
              <a:fillRect/>
            </a:stretch>
          </p:blipFill>
          <p:spPr>
            <a:xfrm>
              <a:off x="1361070" y="1351580"/>
              <a:ext cx="1114389" cy="309738"/>
            </a:xfrm>
            <a:prstGeom prst="rect">
              <a:avLst/>
            </a:prstGeom>
          </p:spPr>
        </p:pic>
        <p:pic>
          <p:nvPicPr>
            <p:cNvPr id="64" name="Picture 63"/>
            <p:cNvPicPr>
              <a:picLocks noChangeAspect="1"/>
            </p:cNvPicPr>
            <p:nvPr/>
          </p:nvPicPr>
          <p:blipFill>
            <a:blip r:embed="rId27" cstate="print">
              <a:grayscl/>
              <a:extLst>
                <a:ext uri="{BEBA8EAE-BF5A-486C-A8C5-ECC9F3942E4B}">
                  <a14:imgProps xmlns:a14="http://schemas.microsoft.com/office/drawing/2010/main">
                    <a14:imgLayer r:embed="rId28">
                      <a14:imgEffect>
                        <a14:backgroundRemoval t="8219" b="87671" l="0" r="98016">
                          <a14:foregroundMark x1="23016" y1="34247" x2="23016" y2="34247"/>
                          <a14:foregroundMark x1="32937" y1="41096" x2="32937" y2="41096"/>
                          <a14:foregroundMark x1="32143" y1="20548" x2="32143" y2="20548"/>
                          <a14:foregroundMark x1="41270" y1="35616" x2="41270" y2="35616"/>
                          <a14:foregroundMark x1="44841" y1="34247" x2="44841" y2="34247"/>
                          <a14:foregroundMark x1="53571" y1="30137" x2="53571" y2="30137"/>
                          <a14:foregroundMark x1="62698" y1="30137" x2="62698" y2="30137"/>
                          <a14:foregroundMark x1="73413" y1="36986" x2="73413" y2="36986"/>
                          <a14:foregroundMark x1="78571" y1="36986" x2="78571" y2="36986"/>
                          <a14:foregroundMark x1="85317" y1="41096" x2="85317" y2="41096"/>
                        </a14:backgroundRemoval>
                      </a14:imgEffect>
                    </a14:imgLayer>
                  </a14:imgProps>
                </a:ext>
                <a:ext uri="{28A0092B-C50C-407E-A947-70E740481C1C}">
                  <a14:useLocalDpi xmlns:a14="http://schemas.microsoft.com/office/drawing/2010/main"/>
                </a:ext>
              </a:extLst>
            </a:blip>
            <a:stretch>
              <a:fillRect/>
            </a:stretch>
          </p:blipFill>
          <p:spPr>
            <a:xfrm>
              <a:off x="1481956" y="1733912"/>
              <a:ext cx="1035546" cy="299980"/>
            </a:xfrm>
            <a:prstGeom prst="rect">
              <a:avLst/>
            </a:prstGeom>
          </p:spPr>
        </p:pic>
      </p:grpSp>
      <p:grpSp>
        <p:nvGrpSpPr>
          <p:cNvPr id="71" name="Group 70"/>
          <p:cNvGrpSpPr/>
          <p:nvPr/>
        </p:nvGrpSpPr>
        <p:grpSpPr>
          <a:xfrm>
            <a:off x="3783418" y="1978836"/>
            <a:ext cx="1577163" cy="1577163"/>
            <a:chOff x="3783418" y="1978836"/>
            <a:chExt cx="1577163" cy="1577163"/>
          </a:xfrm>
        </p:grpSpPr>
        <p:sp>
          <p:nvSpPr>
            <p:cNvPr id="70" name="Oval 69"/>
            <p:cNvSpPr/>
            <p:nvPr/>
          </p:nvSpPr>
          <p:spPr bwMode="auto">
            <a:xfrm>
              <a:off x="3783418" y="1978836"/>
              <a:ext cx="1577163" cy="1577163"/>
            </a:xfrm>
            <a:prstGeom prst="ellipse">
              <a:avLst/>
            </a:prstGeom>
            <a:solidFill>
              <a:srgbClr val="00101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a typeface="MS PGothic" pitchFamily="34" charset="-128"/>
              </a:endParaRPr>
            </a:p>
          </p:txBody>
        </p:sp>
        <p:sp>
          <p:nvSpPr>
            <p:cNvPr id="47" name="Shape 132"/>
            <p:cNvSpPr/>
            <p:nvPr/>
          </p:nvSpPr>
          <p:spPr>
            <a:xfrm>
              <a:off x="3850552" y="3037101"/>
              <a:ext cx="1442896"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lgn="ctr">
                <a:defRPr sz="2000">
                  <a:solidFill>
                    <a:srgbClr val="FFFFFF"/>
                  </a:solidFill>
                </a:defRPr>
              </a:lvl1pPr>
            </a:lstStyle>
            <a:p>
              <a:pPr lvl="0">
                <a:defRPr sz="1800">
                  <a:solidFill>
                    <a:srgbClr val="000000"/>
                  </a:solidFill>
                </a:defRPr>
              </a:pPr>
              <a:r>
                <a:rPr lang="en-US" sz="1000" dirty="0" smtClean="0">
                  <a:solidFill>
                    <a:schemeClr val="bg1">
                      <a:lumMod val="95000"/>
                    </a:schemeClr>
                  </a:solidFill>
                  <a:latin typeface="+mn-lt"/>
                </a:rPr>
                <a:t>Actionable Marketing</a:t>
              </a:r>
              <a:br>
                <a:rPr lang="en-US" sz="1000" dirty="0" smtClean="0">
                  <a:solidFill>
                    <a:schemeClr val="bg1">
                      <a:lumMod val="95000"/>
                    </a:schemeClr>
                  </a:solidFill>
                  <a:latin typeface="+mn-lt"/>
                </a:rPr>
              </a:br>
              <a:r>
                <a:rPr lang="en-US" sz="1000" dirty="0" smtClean="0">
                  <a:solidFill>
                    <a:schemeClr val="bg1">
                      <a:lumMod val="95000"/>
                    </a:schemeClr>
                  </a:solidFill>
                  <a:latin typeface="+mn-lt"/>
                </a:rPr>
                <a:t>Intelligence</a:t>
              </a:r>
              <a:endParaRPr sz="1000" dirty="0">
                <a:solidFill>
                  <a:schemeClr val="bg1">
                    <a:lumMod val="95000"/>
                  </a:schemeClr>
                </a:solidFill>
                <a:latin typeface="+mn-lt"/>
              </a:endParaRPr>
            </a:p>
          </p:txBody>
        </p:sp>
      </p:grpSp>
      <p:pic>
        <p:nvPicPr>
          <p:cNvPr id="66" name="Picture 65" descr="CAKELogo-H-ColorW-M.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943337" y="2318264"/>
            <a:ext cx="1245932" cy="670725"/>
          </a:xfrm>
          <a:prstGeom prst="rect">
            <a:avLst/>
          </a:prstGeom>
        </p:spPr>
      </p:pic>
    </p:spTree>
    <p:extLst>
      <p:ext uri="{BB962C8B-B14F-4D97-AF65-F5344CB8AC3E}">
        <p14:creationId xmlns:p14="http://schemas.microsoft.com/office/powerpoint/2010/main" val="9964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dissolve">
                                      <p:cBhvr>
                                        <p:cTn id="11" dur="500"/>
                                        <p:tgtEl>
                                          <p:spTgt spid="19"/>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dissolve">
                                      <p:cBhvr>
                                        <p:cTn id="19" dur="500"/>
                                        <p:tgtEl>
                                          <p:spTgt spid="29"/>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dissolve">
                                      <p:cBhvr>
                                        <p:cTn id="23" dur="500"/>
                                        <p:tgtEl>
                                          <p:spTgt spid="39"/>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dissolv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dissolve">
                                      <p:cBhvr>
                                        <p:cTn id="4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13"/>
          <p:cNvSpPr/>
          <p:nvPr/>
        </p:nvSpPr>
        <p:spPr>
          <a:xfrm>
            <a:off x="867833" y="742982"/>
            <a:ext cx="6996402" cy="338554"/>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1600" i="1">
                <a:latin typeface="Brown-Light"/>
                <a:ea typeface="Brown-Light"/>
                <a:cs typeface="Brown-Light"/>
                <a:sym typeface="Brown-Light"/>
              </a:defRPr>
            </a:lvl1pPr>
          </a:lstStyle>
          <a:p>
            <a:pPr lvl="0">
              <a:defRPr sz="1800" i="0">
                <a:solidFill>
                  <a:srgbClr val="000000"/>
                </a:solidFill>
              </a:defRPr>
            </a:pPr>
            <a:r>
              <a:rPr lang="en-GB" sz="1600" i="0" dirty="0" smtClean="0">
                <a:solidFill>
                  <a:srgbClr val="555555"/>
                </a:solidFill>
                <a:latin typeface="BrownStd Light Italic"/>
                <a:ea typeface="BrownStd Light"/>
                <a:cs typeface="BrownStd Light Italic"/>
              </a:rPr>
              <a:t>…it’s not just first/last click</a:t>
            </a:r>
            <a:endParaRPr sz="1600" i="0" dirty="0">
              <a:solidFill>
                <a:srgbClr val="555555"/>
              </a:solidFill>
              <a:latin typeface="BrownStd Light Italic"/>
              <a:ea typeface="BrownStd Light"/>
              <a:cs typeface="BrownStd Light Italic"/>
            </a:endParaRPr>
          </a:p>
        </p:txBody>
      </p:sp>
      <p:sp>
        <p:nvSpPr>
          <p:cNvPr id="2" name="Title 1"/>
          <p:cNvSpPr>
            <a:spLocks noGrp="1"/>
          </p:cNvSpPr>
          <p:nvPr>
            <p:ph type="title"/>
          </p:nvPr>
        </p:nvSpPr>
        <p:spPr>
          <a:xfrm>
            <a:off x="304800" y="251291"/>
            <a:ext cx="8839200" cy="459486"/>
          </a:xfrm>
        </p:spPr>
        <p:txBody>
          <a:bodyPr>
            <a:normAutofit fontScale="90000"/>
          </a:bodyPr>
          <a:lstStyle/>
          <a:p>
            <a:r>
              <a:rPr lang="en-US" b="0" dirty="0">
                <a:latin typeface="+mj-lt"/>
              </a:rPr>
              <a:t>Marketing Intelligence: </a:t>
            </a:r>
            <a:r>
              <a:rPr lang="en-US" b="0" dirty="0" smtClean="0">
                <a:latin typeface="+mj-lt"/>
              </a:rPr>
              <a:t>Attribution Modeling</a:t>
            </a:r>
            <a:endParaRPr lang="en-US" b="0" dirty="0">
              <a:latin typeface="+mj-lt"/>
            </a:endParaRPr>
          </a:p>
        </p:txBody>
      </p:sp>
      <p:pic>
        <p:nvPicPr>
          <p:cNvPr id="5" name="Picture 4" descr="Graphic-AttributionTyps-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627" y="1508271"/>
            <a:ext cx="2286000" cy="914400"/>
          </a:xfrm>
          <a:prstGeom prst="rect">
            <a:avLst/>
          </a:prstGeom>
        </p:spPr>
      </p:pic>
      <p:pic>
        <p:nvPicPr>
          <p:cNvPr id="10" name="Picture 9" descr="Graphic-AttributionTyps-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0588" y="1508271"/>
            <a:ext cx="2286000" cy="914400"/>
          </a:xfrm>
          <a:prstGeom prst="rect">
            <a:avLst/>
          </a:prstGeom>
        </p:spPr>
      </p:pic>
      <p:pic>
        <p:nvPicPr>
          <p:cNvPr id="11" name="Picture 10" descr="Graphic-AttributionTyps-0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0823" y="1508271"/>
            <a:ext cx="2286000" cy="914400"/>
          </a:xfrm>
          <a:prstGeom prst="rect">
            <a:avLst/>
          </a:prstGeom>
        </p:spPr>
      </p:pic>
      <p:pic>
        <p:nvPicPr>
          <p:cNvPr id="12" name="Picture 11" descr="Graphic-AttributionTyps-0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627" y="3079646"/>
            <a:ext cx="2286000" cy="914400"/>
          </a:xfrm>
          <a:prstGeom prst="rect">
            <a:avLst/>
          </a:prstGeom>
        </p:spPr>
      </p:pic>
      <p:pic>
        <p:nvPicPr>
          <p:cNvPr id="13" name="Picture 12" descr="Graphic-AttributionTyps-0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0588" y="3079646"/>
            <a:ext cx="2286000" cy="914400"/>
          </a:xfrm>
          <a:prstGeom prst="rect">
            <a:avLst/>
          </a:prstGeom>
        </p:spPr>
      </p:pic>
      <p:pic>
        <p:nvPicPr>
          <p:cNvPr id="14" name="Picture 13" descr="Graphic-AttributionTyps-06.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2400" y="3079646"/>
            <a:ext cx="2286000" cy="914400"/>
          </a:xfrm>
          <a:prstGeom prst="rect">
            <a:avLst/>
          </a:prstGeom>
        </p:spPr>
      </p:pic>
      <p:sp>
        <p:nvSpPr>
          <p:cNvPr id="15" name="TextBox 14"/>
          <p:cNvSpPr txBox="1"/>
          <p:nvPr/>
        </p:nvSpPr>
        <p:spPr>
          <a:xfrm>
            <a:off x="354013" y="2422671"/>
            <a:ext cx="914400" cy="296333"/>
          </a:xfrm>
          <a:prstGeom prst="rect">
            <a:avLst/>
          </a:prstGeom>
        </p:spPr>
        <p:txBody>
          <a:bodyPr vert="horz" wrap="none" lIns="91440" tIns="45720" rIns="91440" bIns="45720" rtlCol="0" anchor="t" anchorCtr="0">
            <a:noAutofit/>
          </a:bodyPr>
          <a:lstStyle/>
          <a:p>
            <a:pPr>
              <a:lnSpc>
                <a:spcPct val="100000"/>
              </a:lnSpc>
              <a:spcBef>
                <a:spcPts val="600"/>
              </a:spcBef>
            </a:pPr>
            <a:r>
              <a:rPr lang="en-US" sz="1200" dirty="0" smtClean="0">
                <a:solidFill>
                  <a:schemeClr val="tx2"/>
                </a:solidFill>
              </a:rPr>
              <a:t>First Click</a:t>
            </a:r>
          </a:p>
        </p:txBody>
      </p:sp>
      <p:cxnSp>
        <p:nvCxnSpPr>
          <p:cNvPr id="17" name="Straight Connector 16"/>
          <p:cNvCxnSpPr/>
          <p:nvPr/>
        </p:nvCxnSpPr>
        <p:spPr>
          <a:xfrm flipH="1" flipV="1">
            <a:off x="1213556" y="2570838"/>
            <a:ext cx="1265969" cy="11490"/>
          </a:xfrm>
          <a:prstGeom prst="line">
            <a:avLst/>
          </a:prstGeom>
          <a:ln w="381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3495128" y="2422671"/>
            <a:ext cx="914400" cy="296333"/>
          </a:xfrm>
          <a:prstGeom prst="rect">
            <a:avLst/>
          </a:prstGeom>
        </p:spPr>
        <p:txBody>
          <a:bodyPr vert="horz" wrap="none" lIns="91440" tIns="45720" rIns="91440" bIns="45720" rtlCol="0" anchor="t" anchorCtr="0">
            <a:noAutofit/>
          </a:bodyPr>
          <a:lstStyle/>
          <a:p>
            <a:pPr>
              <a:lnSpc>
                <a:spcPct val="100000"/>
              </a:lnSpc>
              <a:spcBef>
                <a:spcPts val="600"/>
              </a:spcBef>
            </a:pPr>
            <a:r>
              <a:rPr lang="en-US" sz="1200" dirty="0" smtClean="0">
                <a:solidFill>
                  <a:schemeClr val="tx2"/>
                </a:solidFill>
              </a:rPr>
              <a:t>Last Click</a:t>
            </a:r>
          </a:p>
        </p:txBody>
      </p:sp>
      <p:cxnSp>
        <p:nvCxnSpPr>
          <p:cNvPr id="78" name="Straight Connector 77"/>
          <p:cNvCxnSpPr/>
          <p:nvPr/>
        </p:nvCxnSpPr>
        <p:spPr>
          <a:xfrm flipH="1" flipV="1">
            <a:off x="4354671" y="2570838"/>
            <a:ext cx="1265969" cy="11490"/>
          </a:xfrm>
          <a:prstGeom prst="line">
            <a:avLst/>
          </a:prstGeom>
          <a:ln w="381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6543130" y="2422671"/>
            <a:ext cx="914400" cy="296333"/>
          </a:xfrm>
          <a:prstGeom prst="rect">
            <a:avLst/>
          </a:prstGeom>
        </p:spPr>
        <p:txBody>
          <a:bodyPr vert="horz" wrap="none" lIns="91440" tIns="45720" rIns="91440" bIns="45720" rtlCol="0" anchor="t" anchorCtr="0">
            <a:noAutofit/>
          </a:bodyPr>
          <a:lstStyle/>
          <a:p>
            <a:pPr>
              <a:lnSpc>
                <a:spcPct val="100000"/>
              </a:lnSpc>
              <a:spcBef>
                <a:spcPts val="600"/>
              </a:spcBef>
            </a:pPr>
            <a:r>
              <a:rPr lang="en-US" sz="1200" dirty="0" smtClean="0">
                <a:solidFill>
                  <a:schemeClr val="tx2"/>
                </a:solidFill>
              </a:rPr>
              <a:t>Time Decay</a:t>
            </a:r>
          </a:p>
        </p:txBody>
      </p:sp>
      <p:cxnSp>
        <p:nvCxnSpPr>
          <p:cNvPr id="83" name="Straight Connector 82"/>
          <p:cNvCxnSpPr/>
          <p:nvPr/>
        </p:nvCxnSpPr>
        <p:spPr>
          <a:xfrm flipH="1" flipV="1">
            <a:off x="7535333" y="2570838"/>
            <a:ext cx="1133310" cy="11490"/>
          </a:xfrm>
          <a:prstGeom prst="line">
            <a:avLst/>
          </a:prstGeom>
          <a:ln w="381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354013" y="3991023"/>
            <a:ext cx="914400" cy="296333"/>
          </a:xfrm>
          <a:prstGeom prst="rect">
            <a:avLst/>
          </a:prstGeom>
        </p:spPr>
        <p:txBody>
          <a:bodyPr vert="horz" wrap="none" lIns="91440" tIns="45720" rIns="91440" bIns="45720" rtlCol="0" anchor="t" anchorCtr="0">
            <a:noAutofit/>
          </a:bodyPr>
          <a:lstStyle/>
          <a:p>
            <a:pPr>
              <a:lnSpc>
                <a:spcPct val="100000"/>
              </a:lnSpc>
              <a:spcBef>
                <a:spcPts val="600"/>
              </a:spcBef>
            </a:pPr>
            <a:r>
              <a:rPr lang="en-US" sz="1200" dirty="0" smtClean="0">
                <a:solidFill>
                  <a:schemeClr val="tx2"/>
                </a:solidFill>
              </a:rPr>
              <a:t>U Shaped</a:t>
            </a:r>
          </a:p>
        </p:txBody>
      </p:sp>
      <p:cxnSp>
        <p:nvCxnSpPr>
          <p:cNvPr id="85" name="Straight Connector 84"/>
          <p:cNvCxnSpPr/>
          <p:nvPr/>
        </p:nvCxnSpPr>
        <p:spPr>
          <a:xfrm flipH="1" flipV="1">
            <a:off x="1213556" y="4139190"/>
            <a:ext cx="1265969" cy="11490"/>
          </a:xfrm>
          <a:prstGeom prst="line">
            <a:avLst/>
          </a:prstGeom>
          <a:ln w="381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3478196" y="3991023"/>
            <a:ext cx="914400" cy="296333"/>
          </a:xfrm>
          <a:prstGeom prst="rect">
            <a:avLst/>
          </a:prstGeom>
        </p:spPr>
        <p:txBody>
          <a:bodyPr vert="horz" wrap="none" lIns="91440" tIns="45720" rIns="91440" bIns="45720" rtlCol="0" anchor="t" anchorCtr="0">
            <a:noAutofit/>
          </a:bodyPr>
          <a:lstStyle/>
          <a:p>
            <a:pPr>
              <a:lnSpc>
                <a:spcPct val="100000"/>
              </a:lnSpc>
              <a:spcBef>
                <a:spcPts val="600"/>
              </a:spcBef>
            </a:pPr>
            <a:r>
              <a:rPr lang="en-US" sz="1200" dirty="0" smtClean="0">
                <a:solidFill>
                  <a:schemeClr val="tx2"/>
                </a:solidFill>
              </a:rPr>
              <a:t>Linear</a:t>
            </a:r>
          </a:p>
        </p:txBody>
      </p:sp>
      <p:cxnSp>
        <p:nvCxnSpPr>
          <p:cNvPr id="87" name="Straight Connector 86"/>
          <p:cNvCxnSpPr/>
          <p:nvPr/>
        </p:nvCxnSpPr>
        <p:spPr>
          <a:xfrm flipH="1">
            <a:off x="4058356" y="4150680"/>
            <a:ext cx="1545353" cy="0"/>
          </a:xfrm>
          <a:prstGeom prst="line">
            <a:avLst/>
          </a:prstGeom>
          <a:ln w="381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6587069" y="3991023"/>
            <a:ext cx="914400" cy="296333"/>
          </a:xfrm>
          <a:prstGeom prst="rect">
            <a:avLst/>
          </a:prstGeom>
        </p:spPr>
        <p:txBody>
          <a:bodyPr vert="horz" wrap="none" lIns="91440" tIns="45720" rIns="91440" bIns="45720" rtlCol="0" anchor="t" anchorCtr="0">
            <a:noAutofit/>
          </a:bodyPr>
          <a:lstStyle/>
          <a:p>
            <a:pPr>
              <a:lnSpc>
                <a:spcPct val="100000"/>
              </a:lnSpc>
              <a:spcBef>
                <a:spcPts val="600"/>
              </a:spcBef>
            </a:pPr>
            <a:r>
              <a:rPr lang="en-US" sz="1200" dirty="0" smtClean="0">
                <a:solidFill>
                  <a:schemeClr val="tx2"/>
                </a:solidFill>
              </a:rPr>
              <a:t>Custom</a:t>
            </a:r>
          </a:p>
        </p:txBody>
      </p:sp>
      <p:cxnSp>
        <p:nvCxnSpPr>
          <p:cNvPr id="89" name="Straight Connector 88"/>
          <p:cNvCxnSpPr/>
          <p:nvPr/>
        </p:nvCxnSpPr>
        <p:spPr>
          <a:xfrm flipH="1" flipV="1">
            <a:off x="7446612" y="4139190"/>
            <a:ext cx="1265969" cy="11490"/>
          </a:xfrm>
          <a:prstGeom prst="line">
            <a:avLst/>
          </a:prstGeom>
          <a:ln w="381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250880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solidFill>
                  <a:srgbClr val="FFFFFF"/>
                </a:solidFill>
                <a:latin typeface="+mj-lt"/>
              </a:rPr>
              <a:t>Marketing Intelligence: Optimization</a:t>
            </a:r>
          </a:p>
        </p:txBody>
      </p:sp>
      <p:pic>
        <p:nvPicPr>
          <p:cNvPr id="3" name="Picture 2" descr="Graphic-OptimizationBoar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6632" y="1252003"/>
            <a:ext cx="3983425" cy="3193708"/>
          </a:xfrm>
          <a:prstGeom prst="rect">
            <a:avLst/>
          </a:prstGeom>
        </p:spPr>
      </p:pic>
      <p:sp>
        <p:nvSpPr>
          <p:cNvPr id="4" name="TextBox 3"/>
          <p:cNvSpPr txBox="1"/>
          <p:nvPr/>
        </p:nvSpPr>
        <p:spPr>
          <a:xfrm>
            <a:off x="444500" y="2032000"/>
            <a:ext cx="3753556" cy="1538111"/>
          </a:xfrm>
          <a:prstGeom prst="rect">
            <a:avLst/>
          </a:prstGeom>
        </p:spPr>
        <p:txBody>
          <a:bodyPr vert="horz" wrap="square" lIns="91440" tIns="45720" rIns="91440" bIns="45720" rtlCol="0" anchor="t" anchorCtr="0">
            <a:noAutofit/>
          </a:bodyPr>
          <a:lstStyle/>
          <a:p>
            <a:pPr>
              <a:lnSpc>
                <a:spcPct val="100000"/>
              </a:lnSpc>
              <a:spcBef>
                <a:spcPts val="600"/>
              </a:spcBef>
            </a:pPr>
            <a:r>
              <a:rPr lang="en-US" sz="1400" dirty="0" smtClean="0">
                <a:solidFill>
                  <a:srgbClr val="FFFFFF"/>
                </a:solidFill>
              </a:rPr>
              <a:t>Every day the market shifts, and you need to shift with it. If one channel, word, image or offer is not performing – you need to shift your investments into areas that ARE paying off, or choose new ones.</a:t>
            </a:r>
          </a:p>
        </p:txBody>
      </p:sp>
    </p:spTree>
    <p:extLst>
      <p:ext uri="{BB962C8B-B14F-4D97-AF65-F5344CB8AC3E}">
        <p14:creationId xmlns:p14="http://schemas.microsoft.com/office/powerpoint/2010/main" val="21566645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41444" y="3246762"/>
            <a:ext cx="5077932" cy="55513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1400" dirty="0" smtClean="0">
              <a:latin typeface="Gill Sans" panose="020B0602020204020204" pitchFamily="34" charset="0"/>
            </a:endParaRPr>
          </a:p>
        </p:txBody>
      </p:sp>
      <p:pic>
        <p:nvPicPr>
          <p:cNvPr id="5" name="Picture 4" descr="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1444" y="513847"/>
            <a:ext cx="5077932" cy="2732915"/>
          </a:xfrm>
          <a:prstGeom prst="rect">
            <a:avLst/>
          </a:prstGeom>
        </p:spPr>
      </p:pic>
      <p:pic>
        <p:nvPicPr>
          <p:cNvPr id="2" name="Picture 1" descr="screen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986211"/>
          </a:xfrm>
          <a:prstGeom prst="rect">
            <a:avLst/>
          </a:prstGeom>
        </p:spPr>
      </p:pic>
      <p:sp>
        <p:nvSpPr>
          <p:cNvPr id="10" name="Rectangle 9"/>
          <p:cNvSpPr/>
          <p:nvPr/>
        </p:nvSpPr>
        <p:spPr>
          <a:xfrm rot="5400000">
            <a:off x="3970407" y="-3970407"/>
            <a:ext cx="1203186" cy="9144000"/>
          </a:xfrm>
          <a:prstGeom prst="rect">
            <a:avLst/>
          </a:prstGeom>
          <a:gradFill flip="none" rotWithShape="1">
            <a:gsLst>
              <a:gs pos="100000">
                <a:schemeClr val="bg1">
                  <a:alpha val="0"/>
                </a:schemeClr>
              </a:gs>
              <a:gs pos="14000">
                <a:schemeClr val="bg1">
                  <a:alpha val="91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1400" dirty="0" smtClean="0">
              <a:latin typeface="Gill Sans" panose="020B0602020204020204" pitchFamily="34" charset="0"/>
            </a:endParaRPr>
          </a:p>
        </p:txBody>
      </p:sp>
      <p:sp>
        <p:nvSpPr>
          <p:cNvPr id="8" name="Title 7"/>
          <p:cNvSpPr>
            <a:spLocks noGrp="1"/>
          </p:cNvSpPr>
          <p:nvPr>
            <p:ph type="title"/>
          </p:nvPr>
        </p:nvSpPr>
        <p:spPr/>
        <p:txBody>
          <a:bodyPr>
            <a:normAutofit fontScale="90000"/>
          </a:bodyPr>
          <a:lstStyle/>
          <a:p>
            <a:r>
              <a:rPr lang="en-US" dirty="0"/>
              <a:t>Marketing Intelligence: </a:t>
            </a:r>
            <a:r>
              <a:rPr lang="en-US" dirty="0" smtClean="0"/>
              <a:t>Optimization</a:t>
            </a:r>
            <a:endParaRPr lang="en-US" dirty="0"/>
          </a:p>
        </p:txBody>
      </p:sp>
    </p:spTree>
    <p:extLst>
      <p:ext uri="{BB962C8B-B14F-4D97-AF65-F5344CB8AC3E}">
        <p14:creationId xmlns:p14="http://schemas.microsoft.com/office/powerpoint/2010/main" val="2895156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41444" y="3246762"/>
            <a:ext cx="5077932" cy="55513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1400" dirty="0" smtClean="0">
              <a:latin typeface="Gill Sans" panose="020B0602020204020204" pitchFamily="34" charset="0"/>
            </a:endParaRPr>
          </a:p>
        </p:txBody>
      </p:sp>
      <p:pic>
        <p:nvPicPr>
          <p:cNvPr id="9" name="Picture 8"/>
          <p:cNvPicPr>
            <a:picLocks noChangeAspect="1"/>
          </p:cNvPicPr>
          <p:nvPr/>
        </p:nvPicPr>
        <p:blipFill>
          <a:blip r:embed="rId2"/>
          <a:stretch>
            <a:fillRect/>
          </a:stretch>
        </p:blipFill>
        <p:spPr>
          <a:xfrm>
            <a:off x="0" y="810078"/>
            <a:ext cx="9159008" cy="2919333"/>
          </a:xfrm>
          <a:prstGeom prst="rect">
            <a:avLst/>
          </a:prstGeom>
          <a:ln w="28575" cmpd="sng">
            <a:solidFill>
              <a:schemeClr val="accent1"/>
            </a:solidFill>
          </a:ln>
        </p:spPr>
      </p:pic>
      <p:pic>
        <p:nvPicPr>
          <p:cNvPr id="13" name="Picture 12"/>
          <p:cNvPicPr>
            <a:picLocks noChangeAspect="1"/>
          </p:cNvPicPr>
          <p:nvPr/>
        </p:nvPicPr>
        <p:blipFill>
          <a:blip r:embed="rId3"/>
          <a:stretch>
            <a:fillRect/>
          </a:stretch>
        </p:blipFill>
        <p:spPr>
          <a:xfrm>
            <a:off x="135466" y="963449"/>
            <a:ext cx="8867506" cy="2228484"/>
          </a:xfrm>
          <a:prstGeom prst="rect">
            <a:avLst/>
          </a:prstGeom>
          <a:ln w="28575" cmpd="sng">
            <a:solidFill>
              <a:srgbClr val="716FB3"/>
            </a:solidFill>
          </a:ln>
        </p:spPr>
      </p:pic>
      <p:pic>
        <p:nvPicPr>
          <p:cNvPr id="14" name="Picture 13"/>
          <p:cNvPicPr>
            <a:picLocks noChangeAspect="1"/>
          </p:cNvPicPr>
          <p:nvPr/>
        </p:nvPicPr>
        <p:blipFill>
          <a:blip r:embed="rId4"/>
          <a:stretch>
            <a:fillRect/>
          </a:stretch>
        </p:blipFill>
        <p:spPr>
          <a:xfrm>
            <a:off x="1507844" y="2015067"/>
            <a:ext cx="7187581" cy="1918490"/>
          </a:xfrm>
          <a:prstGeom prst="rect">
            <a:avLst/>
          </a:prstGeom>
          <a:ln w="28575" cmpd="sng">
            <a:solidFill>
              <a:srgbClr val="716FB3"/>
            </a:solidFill>
          </a:ln>
        </p:spPr>
      </p:pic>
      <p:sp>
        <p:nvSpPr>
          <p:cNvPr id="8" name="Title 7"/>
          <p:cNvSpPr>
            <a:spLocks noGrp="1"/>
          </p:cNvSpPr>
          <p:nvPr>
            <p:ph type="title"/>
          </p:nvPr>
        </p:nvSpPr>
        <p:spPr/>
        <p:txBody>
          <a:bodyPr>
            <a:normAutofit fontScale="90000"/>
          </a:bodyPr>
          <a:lstStyle/>
          <a:p>
            <a:r>
              <a:rPr lang="en-US" dirty="0"/>
              <a:t>Marketing Intelligence: </a:t>
            </a:r>
            <a:r>
              <a:rPr lang="en-US" dirty="0" smtClean="0"/>
              <a:t>Optimization</a:t>
            </a:r>
            <a:endParaRPr lang="en-US" dirty="0"/>
          </a:p>
        </p:txBody>
      </p:sp>
    </p:spTree>
    <p:extLst>
      <p:ext uri="{BB962C8B-B14F-4D97-AF65-F5344CB8AC3E}">
        <p14:creationId xmlns:p14="http://schemas.microsoft.com/office/powerpoint/2010/main" val="2895156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Journey From Anonymous to Customer Lifetime Value</a:t>
            </a:r>
            <a:endParaRPr lang="en-US" dirty="0"/>
          </a:p>
        </p:txBody>
      </p:sp>
      <p:grpSp>
        <p:nvGrpSpPr>
          <p:cNvPr id="3" name="Group 2"/>
          <p:cNvGrpSpPr/>
          <p:nvPr/>
        </p:nvGrpSpPr>
        <p:grpSpPr>
          <a:xfrm>
            <a:off x="2850455" y="1315781"/>
            <a:ext cx="1577163" cy="1577163"/>
            <a:chOff x="3783418" y="1978836"/>
            <a:chExt cx="1577163" cy="1577163"/>
          </a:xfrm>
        </p:grpSpPr>
        <p:sp>
          <p:nvSpPr>
            <p:cNvPr id="4" name="Oval 3"/>
            <p:cNvSpPr/>
            <p:nvPr/>
          </p:nvSpPr>
          <p:spPr bwMode="auto">
            <a:xfrm>
              <a:off x="3783418" y="1978836"/>
              <a:ext cx="1577163" cy="1577163"/>
            </a:xfrm>
            <a:prstGeom prst="ellipse">
              <a:avLst/>
            </a:prstGeom>
            <a:solidFill>
              <a:srgbClr val="00101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a typeface="MS PGothic" pitchFamily="34" charset="-128"/>
              </a:endParaRPr>
            </a:p>
          </p:txBody>
        </p:sp>
        <p:sp>
          <p:nvSpPr>
            <p:cNvPr id="6" name="Shape 132"/>
            <p:cNvSpPr/>
            <p:nvPr/>
          </p:nvSpPr>
          <p:spPr>
            <a:xfrm>
              <a:off x="3948332" y="3076045"/>
              <a:ext cx="1252256"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lgn="ctr">
                <a:defRPr sz="2000">
                  <a:solidFill>
                    <a:srgbClr val="FFFFFF"/>
                  </a:solidFill>
                </a:defRPr>
              </a:lvl1pPr>
            </a:lstStyle>
            <a:p>
              <a:pPr lvl="0">
                <a:defRPr sz="1800">
                  <a:solidFill>
                    <a:srgbClr val="000000"/>
                  </a:solidFill>
                </a:defRPr>
              </a:pPr>
              <a:r>
                <a:rPr lang="en-US" sz="900" dirty="0" smtClean="0">
                  <a:solidFill>
                    <a:schemeClr val="bg1">
                      <a:lumMod val="95000"/>
                    </a:schemeClr>
                  </a:solidFill>
                  <a:latin typeface="BrownStd"/>
                </a:rPr>
                <a:t>Actionable Marketing</a:t>
              </a:r>
              <a:br>
                <a:rPr lang="en-US" sz="900" dirty="0" smtClean="0">
                  <a:solidFill>
                    <a:schemeClr val="bg1">
                      <a:lumMod val="95000"/>
                    </a:schemeClr>
                  </a:solidFill>
                  <a:latin typeface="BrownStd"/>
                </a:rPr>
              </a:br>
              <a:r>
                <a:rPr lang="en-US" sz="900" dirty="0" smtClean="0">
                  <a:solidFill>
                    <a:schemeClr val="bg1">
                      <a:lumMod val="95000"/>
                    </a:schemeClr>
                  </a:solidFill>
                  <a:latin typeface="BrownStd"/>
                </a:rPr>
                <a:t>Intelligence</a:t>
              </a:r>
              <a:endParaRPr sz="900" dirty="0">
                <a:solidFill>
                  <a:schemeClr val="bg1">
                    <a:lumMod val="95000"/>
                  </a:schemeClr>
                </a:solidFill>
                <a:latin typeface="BrownStd"/>
              </a:endParaRPr>
            </a:p>
          </p:txBody>
        </p:sp>
      </p:grpSp>
      <p:sp>
        <p:nvSpPr>
          <p:cNvPr id="13" name="Right Arrow 12"/>
          <p:cNvSpPr/>
          <p:nvPr/>
        </p:nvSpPr>
        <p:spPr bwMode="auto">
          <a:xfrm rot="5400000">
            <a:off x="5771456" y="2945481"/>
            <a:ext cx="614325" cy="124047"/>
          </a:xfrm>
          <a:prstGeom prst="rightArrow">
            <a:avLst/>
          </a:prstGeom>
          <a:solidFill>
            <a:schemeClr val="tx1">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a typeface="MS PGothic" pitchFamily="34" charset="-128"/>
            </a:endParaRPr>
          </a:p>
        </p:txBody>
      </p:sp>
      <p:sp>
        <p:nvSpPr>
          <p:cNvPr id="14" name="Right Arrow 13"/>
          <p:cNvSpPr/>
          <p:nvPr/>
        </p:nvSpPr>
        <p:spPr bwMode="auto">
          <a:xfrm rot="16200000">
            <a:off x="5919130" y="2945481"/>
            <a:ext cx="614325" cy="124047"/>
          </a:xfrm>
          <a:prstGeom prst="rightArrow">
            <a:avLst/>
          </a:prstGeom>
          <a:solidFill>
            <a:schemeClr val="tx1">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a typeface="MS PGothic" pitchFamily="34" charset="-128"/>
            </a:endParaRPr>
          </a:p>
        </p:txBody>
      </p:sp>
      <p:sp>
        <p:nvSpPr>
          <p:cNvPr id="27" name="Rectangle 26"/>
          <p:cNvSpPr/>
          <p:nvPr/>
        </p:nvSpPr>
        <p:spPr>
          <a:xfrm>
            <a:off x="2850455" y="735845"/>
            <a:ext cx="1623248" cy="496546"/>
          </a:xfrm>
          <a:prstGeom prst="rect">
            <a:avLst/>
          </a:prstGeom>
        </p:spPr>
        <p:txBody>
          <a:bodyPr wrap="square">
            <a:spAutoFit/>
          </a:bodyPr>
          <a:lstStyle/>
          <a:p>
            <a:pPr algn="ctr">
              <a:lnSpc>
                <a:spcPct val="110000"/>
              </a:lnSpc>
            </a:pPr>
            <a:r>
              <a:rPr lang="en-US" sz="800" b="1" dirty="0">
                <a:solidFill>
                  <a:schemeClr val="accent1"/>
                </a:solidFill>
                <a:latin typeface="BrownStd"/>
                <a:cs typeface="BrownStd Light"/>
              </a:rPr>
              <a:t>Display Ads | Ecommerce | Search | Lead Forms | Social Ads | Affiliates | Mobile Ads</a:t>
            </a:r>
          </a:p>
        </p:txBody>
      </p:sp>
      <p:grpSp>
        <p:nvGrpSpPr>
          <p:cNvPr id="38" name="Group 37"/>
          <p:cNvGrpSpPr/>
          <p:nvPr/>
        </p:nvGrpSpPr>
        <p:grpSpPr>
          <a:xfrm>
            <a:off x="5647409" y="1542464"/>
            <a:ext cx="2061654" cy="998279"/>
            <a:chOff x="5463953" y="1478960"/>
            <a:chExt cx="2061654" cy="998279"/>
          </a:xfrm>
        </p:grpSpPr>
        <p:sp>
          <p:nvSpPr>
            <p:cNvPr id="21" name="Oval 20"/>
            <p:cNvSpPr/>
            <p:nvPr/>
          </p:nvSpPr>
          <p:spPr bwMode="auto">
            <a:xfrm>
              <a:off x="5463953" y="1478960"/>
              <a:ext cx="998279" cy="998279"/>
            </a:xfrm>
            <a:prstGeom prst="ellipse">
              <a:avLst/>
            </a:prstGeom>
            <a:solidFill>
              <a:srgbClr val="1E87C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accent1"/>
                </a:solidFill>
                <a:effectLst/>
                <a:latin typeface="Arial" pitchFamily="34" charset="0"/>
                <a:ea typeface="MS PGothic" pitchFamily="34" charset="-128"/>
              </a:endParaRPr>
            </a:p>
          </p:txBody>
        </p:sp>
        <p:pic>
          <p:nvPicPr>
            <p:cNvPr id="24" name="Picture 23" descr="Screen Shot 2014-10-20 at 3.43.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1068" y="1664891"/>
              <a:ext cx="665459" cy="557610"/>
            </a:xfrm>
            <a:prstGeom prst="rect">
              <a:avLst/>
            </a:prstGeom>
          </p:spPr>
        </p:pic>
        <p:sp>
          <p:nvSpPr>
            <p:cNvPr id="28" name="Rectangle 27"/>
            <p:cNvSpPr/>
            <p:nvPr/>
          </p:nvSpPr>
          <p:spPr>
            <a:xfrm>
              <a:off x="6462232" y="1684614"/>
              <a:ext cx="1063375" cy="529376"/>
            </a:xfrm>
            <a:prstGeom prst="rect">
              <a:avLst/>
            </a:prstGeom>
          </p:spPr>
          <p:txBody>
            <a:bodyPr wrap="square">
              <a:spAutoFit/>
            </a:bodyPr>
            <a:lstStyle/>
            <a:p>
              <a:pPr algn="ctr">
                <a:lnSpc>
                  <a:spcPct val="120000"/>
                </a:lnSpc>
              </a:pPr>
              <a:r>
                <a:rPr lang="en-US" sz="1200" dirty="0">
                  <a:solidFill>
                    <a:srgbClr val="1E87C3"/>
                  </a:solidFill>
                  <a:latin typeface="BrownStd"/>
                </a:rPr>
                <a:t>Marketing </a:t>
              </a:r>
              <a:r>
                <a:rPr lang="en-US" sz="1200" dirty="0" smtClean="0">
                  <a:solidFill>
                    <a:srgbClr val="1E87C3"/>
                  </a:solidFill>
                  <a:latin typeface="BrownStd"/>
                </a:rPr>
                <a:t>Automation</a:t>
              </a:r>
              <a:endParaRPr lang="en-US" sz="1200" dirty="0">
                <a:solidFill>
                  <a:srgbClr val="1E87C3"/>
                </a:solidFill>
                <a:latin typeface="BrownStd"/>
              </a:endParaRPr>
            </a:p>
          </p:txBody>
        </p:sp>
      </p:grpSp>
      <p:grpSp>
        <p:nvGrpSpPr>
          <p:cNvPr id="39" name="Group 38"/>
          <p:cNvGrpSpPr/>
          <p:nvPr/>
        </p:nvGrpSpPr>
        <p:grpSpPr>
          <a:xfrm>
            <a:off x="5647410" y="3483643"/>
            <a:ext cx="2097671" cy="1005321"/>
            <a:chOff x="5463954" y="3420139"/>
            <a:chExt cx="2097671" cy="1005321"/>
          </a:xfrm>
        </p:grpSpPr>
        <p:sp>
          <p:nvSpPr>
            <p:cNvPr id="23" name="Shape 116"/>
            <p:cNvSpPr/>
            <p:nvPr/>
          </p:nvSpPr>
          <p:spPr>
            <a:xfrm>
              <a:off x="5463954" y="3420139"/>
              <a:ext cx="998278" cy="10053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A2DB"/>
            </a:solidFill>
            <a:ln w="12700">
              <a:miter lim="400000"/>
            </a:ln>
          </p:spPr>
          <p:txBody>
            <a:bodyPr lIns="0" tIns="0" rIns="0" bIns="0"/>
            <a:lstStyle/>
            <a:p>
              <a:pPr lvl="0" defTabSz="914400">
                <a:lnSpc>
                  <a:spcPct val="100000"/>
                </a:lnSpc>
                <a:spcBef>
                  <a:spcPts val="0"/>
                </a:spcBef>
                <a:defRPr sz="2400">
                  <a:solidFill>
                    <a:srgbClr val="000000"/>
                  </a:solidFill>
                  <a:latin typeface="Arial"/>
                  <a:ea typeface="Arial"/>
                  <a:cs typeface="Arial"/>
                  <a:sym typeface="Arial"/>
                </a:defRPr>
              </a:pPr>
              <a:endParaRPr/>
            </a:p>
          </p:txBody>
        </p:sp>
        <p:pic>
          <p:nvPicPr>
            <p:cNvPr id="25" name="Picture 24" descr="Screen Shot 2014-10-20 at 3.43.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068" y="3579625"/>
              <a:ext cx="579601" cy="626141"/>
            </a:xfrm>
            <a:prstGeom prst="rect">
              <a:avLst/>
            </a:prstGeom>
          </p:spPr>
        </p:pic>
        <p:sp>
          <p:nvSpPr>
            <p:cNvPr id="29" name="Rectangle 28"/>
            <p:cNvSpPr/>
            <p:nvPr/>
          </p:nvSpPr>
          <p:spPr>
            <a:xfrm>
              <a:off x="6462232" y="3623431"/>
              <a:ext cx="1099393" cy="597600"/>
            </a:xfrm>
            <a:prstGeom prst="rect">
              <a:avLst/>
            </a:prstGeom>
          </p:spPr>
          <p:txBody>
            <a:bodyPr wrap="square">
              <a:spAutoFit/>
            </a:bodyPr>
            <a:lstStyle/>
            <a:p>
              <a:pPr algn="ctr">
                <a:lnSpc>
                  <a:spcPct val="110000"/>
                </a:lnSpc>
              </a:pPr>
              <a:r>
                <a:rPr lang="en-US" sz="1000" dirty="0" smtClean="0">
                  <a:solidFill>
                    <a:srgbClr val="1E87C3"/>
                  </a:solidFill>
                  <a:latin typeface="BrownStd"/>
                </a:rPr>
                <a:t>Customer Relationship Management</a:t>
              </a:r>
              <a:endParaRPr lang="en-US" sz="1000" dirty="0">
                <a:solidFill>
                  <a:srgbClr val="1E87C3"/>
                </a:solidFill>
                <a:latin typeface="BrownStd"/>
              </a:endParaRPr>
            </a:p>
          </p:txBody>
        </p:sp>
      </p:grpSp>
      <p:grpSp>
        <p:nvGrpSpPr>
          <p:cNvPr id="42" name="Group 41"/>
          <p:cNvGrpSpPr/>
          <p:nvPr/>
        </p:nvGrpSpPr>
        <p:grpSpPr>
          <a:xfrm>
            <a:off x="3462919" y="3489705"/>
            <a:ext cx="1865513" cy="1260894"/>
            <a:chOff x="3279463" y="3426201"/>
            <a:chExt cx="1865513" cy="1260894"/>
          </a:xfrm>
        </p:grpSpPr>
        <p:sp>
          <p:nvSpPr>
            <p:cNvPr id="12" name="Oval 11"/>
            <p:cNvSpPr/>
            <p:nvPr/>
          </p:nvSpPr>
          <p:spPr>
            <a:xfrm>
              <a:off x="3715487" y="3426201"/>
              <a:ext cx="1010093" cy="992218"/>
            </a:xfrm>
            <a:prstGeom prst="ellipse">
              <a:avLst/>
            </a:prstGeom>
            <a:solidFill>
              <a:srgbClr val="4CAA5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endParaRPr>
            </a:p>
          </p:txBody>
        </p:sp>
        <p:pic>
          <p:nvPicPr>
            <p:cNvPr id="26" name="Picture 25" descr="Screen Shot 2014-10-20 at 3.43.4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9067" y="3653630"/>
              <a:ext cx="495141" cy="555256"/>
            </a:xfrm>
            <a:prstGeom prst="rect">
              <a:avLst/>
            </a:prstGeom>
          </p:spPr>
        </p:pic>
        <p:sp>
          <p:nvSpPr>
            <p:cNvPr id="30" name="Rectangle 29"/>
            <p:cNvSpPr/>
            <p:nvPr/>
          </p:nvSpPr>
          <p:spPr>
            <a:xfrm>
              <a:off x="3279463" y="4428050"/>
              <a:ext cx="1865513" cy="259045"/>
            </a:xfrm>
            <a:prstGeom prst="rect">
              <a:avLst/>
            </a:prstGeom>
          </p:spPr>
          <p:txBody>
            <a:bodyPr wrap="square">
              <a:spAutoFit/>
            </a:bodyPr>
            <a:lstStyle/>
            <a:p>
              <a:pPr algn="ctr">
                <a:lnSpc>
                  <a:spcPct val="110000"/>
                </a:lnSpc>
              </a:pPr>
              <a:r>
                <a:rPr lang="en-US" sz="1000" dirty="0" smtClean="0">
                  <a:solidFill>
                    <a:srgbClr val="1E87C3"/>
                  </a:solidFill>
                  <a:latin typeface="BrownStd"/>
                </a:rPr>
                <a:t>Customer Purchase</a:t>
              </a:r>
              <a:endParaRPr lang="en-US" sz="1000" dirty="0">
                <a:solidFill>
                  <a:srgbClr val="1E87C3"/>
                </a:solidFill>
                <a:latin typeface="BrownStd"/>
              </a:endParaRPr>
            </a:p>
          </p:txBody>
        </p:sp>
      </p:grpSp>
      <p:sp>
        <p:nvSpPr>
          <p:cNvPr id="32" name="TextBox 31"/>
          <p:cNvSpPr txBox="1"/>
          <p:nvPr/>
        </p:nvSpPr>
        <p:spPr>
          <a:xfrm>
            <a:off x="1812295" y="1315781"/>
            <a:ext cx="797652" cy="5975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10000"/>
              </a:lnSpc>
              <a:spcBef>
                <a:spcPts val="500"/>
              </a:spcBef>
              <a:spcAft>
                <a:spcPts val="0"/>
              </a:spcAft>
              <a:buClrTx/>
              <a:buSzTx/>
              <a:buFontTx/>
              <a:buNone/>
              <a:tabLst/>
            </a:pPr>
            <a:r>
              <a:rPr lang="en-US" sz="1000" i="1" dirty="0" smtClean="0">
                <a:solidFill>
                  <a:schemeClr val="tx2"/>
                </a:solidFill>
                <a:latin typeface="BrownStd"/>
              </a:rPr>
              <a:t>Anonymous</a:t>
            </a:r>
            <a:br>
              <a:rPr lang="en-US" sz="1000" i="1" dirty="0" smtClean="0">
                <a:solidFill>
                  <a:schemeClr val="tx2"/>
                </a:solidFill>
                <a:latin typeface="BrownStd"/>
              </a:rPr>
            </a:br>
            <a:r>
              <a:rPr lang="en-US" sz="1000" i="1" dirty="0" smtClean="0">
                <a:solidFill>
                  <a:schemeClr val="tx2"/>
                </a:solidFill>
                <a:latin typeface="BrownStd"/>
              </a:rPr>
              <a:t>Customer</a:t>
            </a:r>
            <a:br>
              <a:rPr lang="en-US" sz="1000" i="1" dirty="0" smtClean="0">
                <a:solidFill>
                  <a:schemeClr val="tx2"/>
                </a:solidFill>
                <a:latin typeface="BrownStd"/>
              </a:rPr>
            </a:br>
            <a:r>
              <a:rPr lang="en-US" sz="1000" i="1" dirty="0" smtClean="0">
                <a:solidFill>
                  <a:schemeClr val="tx2"/>
                </a:solidFill>
                <a:latin typeface="BrownStd"/>
              </a:rPr>
              <a:t>Tracking</a:t>
            </a:r>
            <a:endParaRPr kumimoji="0" lang="en-US" sz="1000" b="0" i="1" u="none" strike="noStrike" cap="none" spc="0" normalizeH="0" baseline="0" dirty="0" smtClean="0">
              <a:ln>
                <a:noFill/>
              </a:ln>
              <a:solidFill>
                <a:schemeClr val="tx2"/>
              </a:solidFill>
              <a:effectLst/>
              <a:uFillTx/>
              <a:latin typeface="BrownStd"/>
              <a:ea typeface="BrownStd"/>
              <a:cs typeface="BrownStd"/>
              <a:sym typeface="Brown-Regular"/>
            </a:endParaRPr>
          </a:p>
        </p:txBody>
      </p:sp>
      <p:grpSp>
        <p:nvGrpSpPr>
          <p:cNvPr id="40" name="Group 39"/>
          <p:cNvGrpSpPr/>
          <p:nvPr/>
        </p:nvGrpSpPr>
        <p:grpSpPr>
          <a:xfrm>
            <a:off x="4571562" y="1355527"/>
            <a:ext cx="874596" cy="781326"/>
            <a:chOff x="4388106" y="1292023"/>
            <a:chExt cx="874596" cy="781326"/>
          </a:xfrm>
        </p:grpSpPr>
        <p:sp>
          <p:nvSpPr>
            <p:cNvPr id="19" name="Right Arrow 18"/>
            <p:cNvSpPr/>
            <p:nvPr/>
          </p:nvSpPr>
          <p:spPr bwMode="auto">
            <a:xfrm>
              <a:off x="4566095" y="1949302"/>
              <a:ext cx="614325" cy="124047"/>
            </a:xfrm>
            <a:prstGeom prst="rightArrow">
              <a:avLst/>
            </a:prstGeom>
            <a:solidFill>
              <a:schemeClr val="tx1">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111F2D"/>
                </a:solidFill>
                <a:effectLst/>
                <a:latin typeface="Arial" pitchFamily="34" charset="0"/>
                <a:ea typeface="MS PGothic" pitchFamily="34" charset="-128"/>
              </a:endParaRPr>
            </a:p>
          </p:txBody>
        </p:sp>
        <p:sp>
          <p:nvSpPr>
            <p:cNvPr id="33" name="TextBox 32"/>
            <p:cNvSpPr txBox="1"/>
            <p:nvPr/>
          </p:nvSpPr>
          <p:spPr>
            <a:xfrm>
              <a:off x="4388106" y="1292023"/>
              <a:ext cx="874596" cy="59503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80000"/>
                </a:lnSpc>
                <a:spcBef>
                  <a:spcPts val="500"/>
                </a:spcBef>
                <a:spcAft>
                  <a:spcPts val="0"/>
                </a:spcAft>
                <a:buClrTx/>
                <a:buSzTx/>
                <a:buFontTx/>
                <a:buNone/>
                <a:tabLst/>
              </a:pPr>
              <a:r>
                <a:rPr kumimoji="0" lang="en-US" sz="1000" b="0" i="1" u="none" strike="noStrike" cap="none" spc="0" normalizeH="0" baseline="0" dirty="0" smtClean="0">
                  <a:ln>
                    <a:noFill/>
                  </a:ln>
                  <a:solidFill>
                    <a:srgbClr val="111F2D"/>
                  </a:solidFill>
                  <a:effectLst/>
                  <a:uFillTx/>
                  <a:latin typeface="BrownStd"/>
                  <a:ea typeface="BrownStd"/>
                  <a:cs typeface="BrownStd"/>
                  <a:sym typeface="Brown-Regular"/>
                </a:rPr>
                <a:t>Customer </a:t>
              </a:r>
            </a:p>
            <a:p>
              <a:pPr marL="0" marR="0" indent="0" algn="ctr" defTabSz="457200" rtl="0" fontAlgn="auto" latinLnBrk="1" hangingPunct="0">
                <a:lnSpc>
                  <a:spcPct val="80000"/>
                </a:lnSpc>
                <a:spcBef>
                  <a:spcPts val="500"/>
                </a:spcBef>
                <a:spcAft>
                  <a:spcPts val="0"/>
                </a:spcAft>
                <a:buClrTx/>
                <a:buSzTx/>
                <a:buFontTx/>
                <a:buNone/>
                <a:tabLst/>
              </a:pPr>
              <a:r>
                <a:rPr kumimoji="0" lang="en-US" sz="1000" b="0" i="1" u="none" strike="noStrike" cap="none" spc="0" normalizeH="0" baseline="0" dirty="0" smtClean="0">
                  <a:ln>
                    <a:noFill/>
                  </a:ln>
                  <a:solidFill>
                    <a:srgbClr val="111F2D"/>
                  </a:solidFill>
                  <a:effectLst/>
                  <a:uFillTx/>
                  <a:latin typeface="BrownStd"/>
                  <a:ea typeface="BrownStd"/>
                  <a:cs typeface="BrownStd"/>
                  <a:sym typeface="Brown-Regular"/>
                </a:rPr>
                <a:t>Acquisition &amp; </a:t>
              </a:r>
            </a:p>
            <a:p>
              <a:pPr marL="0" marR="0" indent="0" algn="ctr" defTabSz="457200" rtl="0" fontAlgn="auto" latinLnBrk="1" hangingPunct="0">
                <a:lnSpc>
                  <a:spcPct val="80000"/>
                </a:lnSpc>
                <a:spcBef>
                  <a:spcPts val="500"/>
                </a:spcBef>
                <a:spcAft>
                  <a:spcPts val="0"/>
                </a:spcAft>
                <a:buClrTx/>
                <a:buSzTx/>
                <a:buFontTx/>
                <a:buNone/>
                <a:tabLst/>
              </a:pPr>
              <a:r>
                <a:rPr kumimoji="0" lang="en-US" sz="1000" b="0" i="1" u="none" strike="noStrike" cap="none" spc="0" normalizeH="0" baseline="0" dirty="0" smtClean="0">
                  <a:ln>
                    <a:noFill/>
                  </a:ln>
                  <a:solidFill>
                    <a:srgbClr val="111F2D"/>
                  </a:solidFill>
                  <a:effectLst/>
                  <a:uFillTx/>
                  <a:latin typeface="BrownStd"/>
                  <a:ea typeface="BrownStd"/>
                  <a:cs typeface="BrownStd"/>
                  <a:sym typeface="Brown-Regular"/>
                </a:rPr>
                <a:t>Engagement</a:t>
              </a:r>
              <a:endParaRPr kumimoji="0" lang="en-US" sz="1000" b="0" i="1" u="none" strike="noStrike" cap="none" spc="0" normalizeH="0" baseline="0" dirty="0">
                <a:ln>
                  <a:noFill/>
                </a:ln>
                <a:solidFill>
                  <a:srgbClr val="111F2D"/>
                </a:solidFill>
                <a:effectLst/>
                <a:uFillTx/>
                <a:latin typeface="BrownStd"/>
                <a:ea typeface="BrownStd"/>
                <a:cs typeface="BrownStd"/>
                <a:sym typeface="Brown-Regular"/>
              </a:endParaRPr>
            </a:p>
          </p:txBody>
        </p:sp>
      </p:grpSp>
      <p:grpSp>
        <p:nvGrpSpPr>
          <p:cNvPr id="41" name="Group 40"/>
          <p:cNvGrpSpPr/>
          <p:nvPr/>
        </p:nvGrpSpPr>
        <p:grpSpPr>
          <a:xfrm>
            <a:off x="4997265" y="3455824"/>
            <a:ext cx="605292" cy="624423"/>
            <a:chOff x="4813809" y="3392320"/>
            <a:chExt cx="605292" cy="624423"/>
          </a:xfrm>
        </p:grpSpPr>
        <p:sp>
          <p:nvSpPr>
            <p:cNvPr id="16" name="Right Arrow 15"/>
            <p:cNvSpPr/>
            <p:nvPr/>
          </p:nvSpPr>
          <p:spPr bwMode="auto">
            <a:xfrm rot="10800000">
              <a:off x="4867348" y="3892696"/>
              <a:ext cx="431210" cy="124047"/>
            </a:xfrm>
            <a:prstGeom prst="rightArrow">
              <a:avLst/>
            </a:prstGeom>
            <a:solidFill>
              <a:schemeClr val="tx1">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111F2D"/>
                </a:solidFill>
                <a:effectLst/>
                <a:latin typeface="Arial" pitchFamily="34" charset="0"/>
                <a:ea typeface="MS PGothic" pitchFamily="34" charset="-128"/>
              </a:endParaRPr>
            </a:p>
          </p:txBody>
        </p:sp>
        <p:sp>
          <p:nvSpPr>
            <p:cNvPr id="34" name="TextBox 33"/>
            <p:cNvSpPr txBox="1"/>
            <p:nvPr/>
          </p:nvSpPr>
          <p:spPr>
            <a:xfrm>
              <a:off x="4813809" y="3392320"/>
              <a:ext cx="605292" cy="4078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80000"/>
                </a:lnSpc>
                <a:spcBef>
                  <a:spcPts val="500"/>
                </a:spcBef>
                <a:spcAft>
                  <a:spcPts val="0"/>
                </a:spcAft>
                <a:buClrTx/>
                <a:buSzTx/>
                <a:buFontTx/>
                <a:buNone/>
                <a:tabLst/>
              </a:pPr>
              <a:r>
                <a:rPr lang="en-US" sz="1000" i="1" dirty="0" smtClean="0">
                  <a:solidFill>
                    <a:srgbClr val="111F2D"/>
                  </a:solidFill>
                  <a:latin typeface="BrownStd"/>
                </a:rPr>
                <a:t>Lead</a:t>
              </a:r>
              <a:endParaRPr kumimoji="0" lang="en-US" sz="1000" b="0" i="1" u="none" strike="noStrike" cap="none" spc="0" normalizeH="0" baseline="0" dirty="0" smtClean="0">
                <a:ln>
                  <a:noFill/>
                </a:ln>
                <a:solidFill>
                  <a:srgbClr val="111F2D"/>
                </a:solidFill>
                <a:effectLst/>
                <a:uFillTx/>
                <a:latin typeface="BrownStd"/>
                <a:ea typeface="BrownStd"/>
                <a:cs typeface="BrownStd"/>
                <a:sym typeface="Brown-Regular"/>
              </a:endParaRPr>
            </a:p>
            <a:p>
              <a:pPr marL="0" marR="0" indent="0" algn="ctr" defTabSz="457200" rtl="0" fontAlgn="auto" latinLnBrk="1" hangingPunct="0">
                <a:lnSpc>
                  <a:spcPct val="80000"/>
                </a:lnSpc>
                <a:spcBef>
                  <a:spcPts val="500"/>
                </a:spcBef>
                <a:spcAft>
                  <a:spcPts val="0"/>
                </a:spcAft>
                <a:buClrTx/>
                <a:buSzTx/>
                <a:buFontTx/>
                <a:buNone/>
                <a:tabLst/>
              </a:pPr>
              <a:r>
                <a:rPr lang="en-US" sz="1000" i="1" dirty="0" smtClean="0">
                  <a:solidFill>
                    <a:srgbClr val="111F2D"/>
                  </a:solidFill>
                  <a:latin typeface="BrownStd"/>
                </a:rPr>
                <a:t>Tracking</a:t>
              </a:r>
              <a:endParaRPr kumimoji="0" lang="en-US" sz="1000" b="0" i="1" u="none" strike="noStrike" cap="none" spc="0" normalizeH="0" baseline="0" dirty="0">
                <a:ln>
                  <a:noFill/>
                </a:ln>
                <a:solidFill>
                  <a:srgbClr val="111F2D"/>
                </a:solidFill>
                <a:effectLst/>
                <a:uFillTx/>
                <a:latin typeface="BrownStd"/>
                <a:ea typeface="BrownStd"/>
                <a:cs typeface="BrownStd"/>
                <a:sym typeface="Brown-Regular"/>
              </a:endParaRPr>
            </a:p>
          </p:txBody>
        </p:sp>
      </p:grpSp>
      <p:grpSp>
        <p:nvGrpSpPr>
          <p:cNvPr id="37" name="Group 36"/>
          <p:cNvGrpSpPr/>
          <p:nvPr/>
        </p:nvGrpSpPr>
        <p:grpSpPr>
          <a:xfrm>
            <a:off x="827316" y="2000992"/>
            <a:ext cx="2835349" cy="2049721"/>
            <a:chOff x="643860" y="1937488"/>
            <a:chExt cx="2835349" cy="2049721"/>
          </a:xfrm>
          <a:solidFill>
            <a:schemeClr val="tx1">
              <a:lumMod val="60000"/>
              <a:lumOff val="40000"/>
            </a:schemeClr>
          </a:solidFill>
        </p:grpSpPr>
        <p:sp>
          <p:nvSpPr>
            <p:cNvPr id="17" name="Right Arrow 16"/>
            <p:cNvSpPr/>
            <p:nvPr/>
          </p:nvSpPr>
          <p:spPr bwMode="auto">
            <a:xfrm>
              <a:off x="1961116" y="1937488"/>
              <a:ext cx="407581" cy="141767"/>
            </a:xfrm>
            <a:prstGeom prst="rightArrow">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a typeface="MS PGothic" pitchFamily="34" charset="-128"/>
              </a:endParaRPr>
            </a:p>
          </p:txBody>
        </p:sp>
        <p:sp>
          <p:nvSpPr>
            <p:cNvPr id="18" name="Rectangle 17"/>
            <p:cNvSpPr/>
            <p:nvPr/>
          </p:nvSpPr>
          <p:spPr bwMode="auto">
            <a:xfrm>
              <a:off x="1925674" y="1972930"/>
              <a:ext cx="76790" cy="2014279"/>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a typeface="MS PGothic" pitchFamily="34" charset="-128"/>
              </a:endParaRPr>
            </a:p>
          </p:txBody>
        </p:sp>
        <p:sp>
          <p:nvSpPr>
            <p:cNvPr id="20" name="Rectangle 19"/>
            <p:cNvSpPr/>
            <p:nvPr/>
          </p:nvSpPr>
          <p:spPr bwMode="auto">
            <a:xfrm>
              <a:off x="1996556" y="3922231"/>
              <a:ext cx="1482653" cy="64977"/>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a typeface="MS PGothic" pitchFamily="34" charset="-128"/>
              </a:endParaRPr>
            </a:p>
          </p:txBody>
        </p:sp>
        <p:sp>
          <p:nvSpPr>
            <p:cNvPr id="36" name="TextBox 35"/>
            <p:cNvSpPr txBox="1"/>
            <p:nvPr/>
          </p:nvSpPr>
          <p:spPr bwMode="auto">
            <a:xfrm>
              <a:off x="643860" y="2480930"/>
              <a:ext cx="1116419" cy="7324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rtlCol="0" anchor="t" anchorCtr="0" compatLnSpc="1">
              <a:prstTxWarp prst="textNoShape">
                <a:avLst/>
              </a:prstTxWarp>
              <a:normAutofit fontScale="92500" lnSpcReduction="10000"/>
            </a:bodyPr>
            <a:lstStyle/>
            <a:p>
              <a:pPr algn="r"/>
              <a:r>
                <a:rPr lang="en-US" sz="1600" dirty="0" smtClean="0">
                  <a:solidFill>
                    <a:srgbClr val="1E87C3"/>
                  </a:solidFill>
                  <a:latin typeface="BrownStd"/>
                </a:rPr>
                <a:t>Customer Lifetime </a:t>
              </a:r>
            </a:p>
            <a:p>
              <a:pPr algn="r"/>
              <a:r>
                <a:rPr lang="en-US" sz="1600" dirty="0" smtClean="0">
                  <a:solidFill>
                    <a:srgbClr val="1E87C3"/>
                  </a:solidFill>
                  <a:latin typeface="BrownStd"/>
                </a:rPr>
                <a:t>Value</a:t>
              </a:r>
            </a:p>
          </p:txBody>
        </p:sp>
      </p:grpSp>
      <p:sp>
        <p:nvSpPr>
          <p:cNvPr id="7" name="TextBox 6"/>
          <p:cNvSpPr txBox="1"/>
          <p:nvPr/>
        </p:nvSpPr>
        <p:spPr>
          <a:xfrm>
            <a:off x="5101178" y="2949226"/>
            <a:ext cx="914400" cy="914400"/>
          </a:xfrm>
          <a:prstGeom prst="rect">
            <a:avLst/>
          </a:prstGeom>
        </p:spPr>
        <p:txBody>
          <a:bodyPr vert="horz" wrap="none" lIns="91440" tIns="45720" rIns="91440" bIns="45720" rtlCol="0" anchor="t" anchorCtr="0">
            <a:noAutofit/>
          </a:bodyPr>
          <a:lstStyle/>
          <a:p>
            <a:pPr>
              <a:lnSpc>
                <a:spcPct val="100000"/>
              </a:lnSpc>
              <a:spcBef>
                <a:spcPts val="600"/>
              </a:spcBef>
            </a:pPr>
            <a:endParaRPr lang="en-US" sz="1400" dirty="0" err="1" smtClean="0">
              <a:solidFill>
                <a:schemeClr val="tx1">
                  <a:lumMod val="75000"/>
                  <a:lumOff val="25000"/>
                </a:schemeClr>
              </a:solidFill>
              <a:latin typeface="Gill Sans" panose="020B0602020204020204" pitchFamily="34" charset="0"/>
            </a:endParaRPr>
          </a:p>
        </p:txBody>
      </p:sp>
      <p:pic>
        <p:nvPicPr>
          <p:cNvPr id="35" name="Picture 34" descr="CAKELogo-H-ColorW-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9940" y="1647539"/>
            <a:ext cx="1245932" cy="670725"/>
          </a:xfrm>
          <a:prstGeom prst="rect">
            <a:avLst/>
          </a:prstGeom>
        </p:spPr>
      </p:pic>
    </p:spTree>
    <p:extLst>
      <p:ext uri="{BB962C8B-B14F-4D97-AF65-F5344CB8AC3E}">
        <p14:creationId xmlns:p14="http://schemas.microsoft.com/office/powerpoint/2010/main" val="378689594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par>
                          <p:cTn id="26" fill="hold">
                            <p:stCondLst>
                              <p:cond delay="1000"/>
                            </p:stCondLst>
                            <p:childTnLst>
                              <p:par>
                                <p:cTn id="27" presetID="22" presetClass="entr" presetSubtype="4"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right)">
                                      <p:cBhvr>
                                        <p:cTn id="34" dur="500"/>
                                        <p:tgtEl>
                                          <p:spTgt spid="41"/>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854368"/>
            <a:ext cx="8229600" cy="2607239"/>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1pPr marL="0" indent="0" defTabSz="457200">
              <a:lnSpc>
                <a:spcPct val="150000"/>
              </a:lnSpc>
              <a:spcBef>
                <a:spcPts val="500"/>
              </a:spcBef>
              <a:buClr>
                <a:srgbClr val="1B7BDA"/>
              </a:buClr>
              <a:buSzTx/>
              <a:buFont typeface="Arial"/>
              <a:buNone/>
              <a:defRPr sz="2400">
                <a:solidFill>
                  <a:srgbClr val="555555"/>
                </a:solidFill>
                <a:latin typeface="Brown-Regular"/>
                <a:ea typeface="Brown-Regular"/>
                <a:cs typeface="Brown-Regular"/>
                <a:sym typeface="Brown-Regular"/>
              </a:defRPr>
            </a:lvl1pPr>
            <a:lvl2pPr marL="0" indent="457200" defTabSz="457200">
              <a:lnSpc>
                <a:spcPct val="150000"/>
              </a:lnSpc>
              <a:spcBef>
                <a:spcPts val="500"/>
              </a:spcBef>
              <a:buClr>
                <a:srgbClr val="1B7BDA"/>
              </a:buClr>
              <a:buSzTx/>
              <a:buFont typeface="Arial"/>
              <a:buNone/>
              <a:defRPr sz="2400">
                <a:solidFill>
                  <a:srgbClr val="555555"/>
                </a:solidFill>
                <a:latin typeface="Brown-Regular"/>
                <a:ea typeface="Brown-Regular"/>
                <a:cs typeface="Brown-Regular"/>
                <a:sym typeface="Brown-Regular"/>
              </a:defRPr>
            </a:lvl2pPr>
            <a:lvl3pPr marL="0" indent="914400" defTabSz="457200">
              <a:lnSpc>
                <a:spcPct val="150000"/>
              </a:lnSpc>
              <a:spcBef>
                <a:spcPts val="500"/>
              </a:spcBef>
              <a:buClr>
                <a:srgbClr val="1B7BDA"/>
              </a:buClr>
              <a:buSzTx/>
              <a:buFont typeface="Arial"/>
              <a:buNone/>
              <a:defRPr sz="2400">
                <a:solidFill>
                  <a:srgbClr val="555555"/>
                </a:solidFill>
                <a:latin typeface="Brown-Regular"/>
                <a:ea typeface="Brown-Regular"/>
                <a:cs typeface="Brown-Regular"/>
                <a:sym typeface="Brown-Regular"/>
              </a:defRPr>
            </a:lvl3pPr>
            <a:lvl4pPr marL="0" indent="1371600" defTabSz="457200">
              <a:lnSpc>
                <a:spcPct val="150000"/>
              </a:lnSpc>
              <a:spcBef>
                <a:spcPts val="500"/>
              </a:spcBef>
              <a:buClr>
                <a:srgbClr val="1B7BDA"/>
              </a:buClr>
              <a:buSzTx/>
              <a:buFont typeface="Arial"/>
              <a:buNone/>
              <a:defRPr sz="2400">
                <a:solidFill>
                  <a:srgbClr val="555555"/>
                </a:solidFill>
                <a:latin typeface="Brown-Regular"/>
                <a:ea typeface="Brown-Regular"/>
                <a:cs typeface="Brown-Regular"/>
                <a:sym typeface="Brown-Regular"/>
              </a:defRPr>
            </a:lvl4pPr>
            <a:lvl5pPr marL="0" indent="1828800" defTabSz="457200">
              <a:lnSpc>
                <a:spcPct val="150000"/>
              </a:lnSpc>
              <a:spcBef>
                <a:spcPts val="500"/>
              </a:spcBef>
              <a:buClr>
                <a:srgbClr val="1B7BDA"/>
              </a:buClr>
              <a:buSzTx/>
              <a:buFont typeface="Arial"/>
              <a:buNone/>
              <a:defRPr sz="2400">
                <a:solidFill>
                  <a:srgbClr val="555555"/>
                </a:solidFill>
                <a:latin typeface="Brown-Regular"/>
                <a:ea typeface="Brown-Regular"/>
                <a:cs typeface="Brown-Regular"/>
                <a:sym typeface="Brown-Regular"/>
              </a:defRPr>
            </a:lvl5pPr>
            <a:lvl6pPr marL="2590800" indent="-304800" defTabSz="457200">
              <a:spcBef>
                <a:spcPts val="500"/>
              </a:spcBef>
              <a:buClr>
                <a:srgbClr val="1B7BDA"/>
              </a:buClr>
              <a:buSzPct val="100000"/>
              <a:buFont typeface="Arial"/>
              <a:buChar char="•"/>
              <a:defRPr sz="2400">
                <a:solidFill>
                  <a:srgbClr val="595959"/>
                </a:solidFill>
                <a:latin typeface="Helvetica Neue"/>
                <a:ea typeface="Helvetica Neue"/>
                <a:cs typeface="Helvetica Neue"/>
                <a:sym typeface="Helvetica Neue"/>
              </a:defRPr>
            </a:lvl6pPr>
            <a:lvl7pPr marL="3048000" indent="-304800" defTabSz="457200">
              <a:spcBef>
                <a:spcPts val="500"/>
              </a:spcBef>
              <a:buClr>
                <a:srgbClr val="1B7BDA"/>
              </a:buClr>
              <a:buSzPct val="100000"/>
              <a:buFont typeface="Arial"/>
              <a:buChar char="•"/>
              <a:defRPr sz="2400">
                <a:solidFill>
                  <a:srgbClr val="595959"/>
                </a:solidFill>
                <a:latin typeface="Helvetica Neue"/>
                <a:ea typeface="Helvetica Neue"/>
                <a:cs typeface="Helvetica Neue"/>
                <a:sym typeface="Helvetica Neue"/>
              </a:defRPr>
            </a:lvl7pPr>
            <a:lvl8pPr marL="3505200" indent="-304800" defTabSz="457200">
              <a:spcBef>
                <a:spcPts val="500"/>
              </a:spcBef>
              <a:buClr>
                <a:srgbClr val="1B7BDA"/>
              </a:buClr>
              <a:buSzPct val="100000"/>
              <a:buFont typeface="Arial"/>
              <a:buChar char="•"/>
              <a:defRPr sz="2400">
                <a:solidFill>
                  <a:srgbClr val="595959"/>
                </a:solidFill>
                <a:latin typeface="Helvetica Neue"/>
                <a:ea typeface="Helvetica Neue"/>
                <a:cs typeface="Helvetica Neue"/>
                <a:sym typeface="Helvetica Neue"/>
              </a:defRPr>
            </a:lvl8pPr>
            <a:lvl9pPr marL="3962400" indent="-304800" defTabSz="457200">
              <a:spcBef>
                <a:spcPts val="500"/>
              </a:spcBef>
              <a:buClr>
                <a:srgbClr val="1B7BDA"/>
              </a:buClr>
              <a:buSzPct val="100000"/>
              <a:buFont typeface="Arial"/>
              <a:buChar char="•"/>
              <a:defRPr sz="2400">
                <a:solidFill>
                  <a:srgbClr val="595959"/>
                </a:solidFill>
                <a:latin typeface="Helvetica Neue"/>
                <a:ea typeface="Helvetica Neue"/>
                <a:cs typeface="Helvetica Neue"/>
                <a:sym typeface="Helvetica Neue"/>
              </a:defRPr>
            </a:lvl9pPr>
          </a:lstStyle>
          <a:p>
            <a:pPr marL="342900" indent="-342900">
              <a:buFont typeface="Arial"/>
              <a:buChar char="•"/>
            </a:pPr>
            <a:endParaRPr lang="en-US" dirty="0" smtClean="0"/>
          </a:p>
        </p:txBody>
      </p:sp>
      <p:sp>
        <p:nvSpPr>
          <p:cNvPr id="3" name="Title 2"/>
          <p:cNvSpPr>
            <a:spLocks noGrp="1"/>
          </p:cNvSpPr>
          <p:nvPr>
            <p:ph type="title"/>
          </p:nvPr>
        </p:nvSpPr>
        <p:spPr>
          <a:xfrm>
            <a:off x="304799" y="251291"/>
            <a:ext cx="8492067" cy="459486"/>
          </a:xfrm>
        </p:spPr>
        <p:txBody>
          <a:bodyPr>
            <a:normAutofit fontScale="90000"/>
          </a:bodyPr>
          <a:lstStyle/>
          <a:p>
            <a:r>
              <a:rPr lang="en-US" dirty="0" smtClean="0"/>
              <a:t>The Solution</a:t>
            </a:r>
            <a:endParaRPr lang="en-US" dirty="0"/>
          </a:p>
        </p:txBody>
      </p:sp>
      <p:sp>
        <p:nvSpPr>
          <p:cNvPr id="2" name="TextBox 1"/>
          <p:cNvSpPr txBox="1"/>
          <p:nvPr/>
        </p:nvSpPr>
        <p:spPr bwMode="auto">
          <a:xfrm>
            <a:off x="134215" y="1134383"/>
            <a:ext cx="4267890" cy="193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p>
            <a:pPr marL="342900" indent="-342900">
              <a:buClr>
                <a:srgbClr val="1E87C3"/>
              </a:buClr>
              <a:buFont typeface="Arial"/>
              <a:buChar char="•"/>
            </a:pPr>
            <a:r>
              <a:rPr lang="en-US" sz="2000" b="1" dirty="0" smtClean="0">
                <a:solidFill>
                  <a:schemeClr val="tx1">
                    <a:lumMod val="75000"/>
                    <a:lumOff val="25000"/>
                  </a:schemeClr>
                </a:solidFill>
                <a:latin typeface="Trebuchet MS"/>
                <a:cs typeface="Trebuchet MS"/>
              </a:rPr>
              <a:t>Fragmented </a:t>
            </a:r>
            <a:r>
              <a:rPr lang="en-US" sz="2000" b="1" dirty="0">
                <a:solidFill>
                  <a:schemeClr val="tx1">
                    <a:lumMod val="75000"/>
                    <a:lumOff val="25000"/>
                  </a:schemeClr>
                </a:solidFill>
                <a:latin typeface="Trebuchet MS"/>
                <a:cs typeface="Trebuchet MS"/>
              </a:rPr>
              <a:t>Tools &amp; Data Silos</a:t>
            </a:r>
          </a:p>
          <a:p>
            <a:pPr marL="800100" lvl="5" indent="-342900">
              <a:buClr>
                <a:srgbClr val="1E87C3"/>
              </a:buClr>
              <a:buFont typeface="Arial"/>
              <a:buChar char="•"/>
            </a:pPr>
            <a:r>
              <a:rPr lang="en-US" sz="1800" dirty="0" smtClean="0">
                <a:solidFill>
                  <a:schemeClr val="tx1">
                    <a:lumMod val="75000"/>
                    <a:lumOff val="25000"/>
                  </a:schemeClr>
                </a:solidFill>
                <a:latin typeface="Trebuchet MS"/>
                <a:cs typeface="Trebuchet MS"/>
              </a:rPr>
              <a:t>Poor Visibility </a:t>
            </a:r>
            <a:r>
              <a:rPr lang="en-US" sz="1800" dirty="0">
                <a:solidFill>
                  <a:schemeClr val="tx1">
                    <a:lumMod val="75000"/>
                    <a:lumOff val="25000"/>
                  </a:schemeClr>
                </a:solidFill>
                <a:latin typeface="Trebuchet MS"/>
                <a:cs typeface="Trebuchet MS"/>
              </a:rPr>
              <a:t>into </a:t>
            </a:r>
            <a:r>
              <a:rPr lang="en-US" sz="1800" dirty="0" smtClean="0">
                <a:solidFill>
                  <a:schemeClr val="tx1">
                    <a:lumMod val="75000"/>
                    <a:lumOff val="25000"/>
                  </a:schemeClr>
                </a:solidFill>
                <a:latin typeface="Trebuchet MS"/>
                <a:cs typeface="Trebuchet MS"/>
              </a:rPr>
              <a:t/>
            </a:r>
            <a:br>
              <a:rPr lang="en-US" sz="1800" dirty="0" smtClean="0">
                <a:solidFill>
                  <a:schemeClr val="tx1">
                    <a:lumMod val="75000"/>
                    <a:lumOff val="25000"/>
                  </a:schemeClr>
                </a:solidFill>
                <a:latin typeface="Trebuchet MS"/>
                <a:cs typeface="Trebuchet MS"/>
              </a:rPr>
            </a:br>
            <a:r>
              <a:rPr lang="en-US" sz="1800" dirty="0" smtClean="0">
                <a:solidFill>
                  <a:schemeClr val="tx1">
                    <a:lumMod val="75000"/>
                    <a:lumOff val="25000"/>
                  </a:schemeClr>
                </a:solidFill>
                <a:latin typeface="Trebuchet MS"/>
                <a:cs typeface="Trebuchet MS"/>
              </a:rPr>
              <a:t>Customer </a:t>
            </a:r>
            <a:r>
              <a:rPr lang="en-US" sz="1800" dirty="0">
                <a:solidFill>
                  <a:schemeClr val="tx1">
                    <a:lumMod val="75000"/>
                    <a:lumOff val="25000"/>
                  </a:schemeClr>
                </a:solidFill>
                <a:latin typeface="Trebuchet MS"/>
                <a:cs typeface="Trebuchet MS"/>
              </a:rPr>
              <a:t>Journey</a:t>
            </a:r>
          </a:p>
          <a:p>
            <a:pPr marL="800100" lvl="3" indent="-342900">
              <a:buClr>
                <a:srgbClr val="1E87C3"/>
              </a:buClr>
              <a:buFont typeface="Arial"/>
              <a:buChar char="•"/>
            </a:pPr>
            <a:r>
              <a:rPr lang="en-US" sz="1800" dirty="0">
                <a:solidFill>
                  <a:schemeClr val="tx1">
                    <a:lumMod val="75000"/>
                    <a:lumOff val="25000"/>
                  </a:schemeClr>
                </a:solidFill>
                <a:latin typeface="Trebuchet MS"/>
                <a:cs typeface="Trebuchet MS"/>
              </a:rPr>
              <a:t>Don’t Understand </a:t>
            </a:r>
            <a:r>
              <a:rPr lang="en-US" sz="1800" dirty="0" smtClean="0">
                <a:solidFill>
                  <a:schemeClr val="tx1">
                    <a:lumMod val="75000"/>
                    <a:lumOff val="25000"/>
                  </a:schemeClr>
                </a:solidFill>
                <a:latin typeface="Trebuchet MS"/>
                <a:cs typeface="Trebuchet MS"/>
              </a:rPr>
              <a:t>Behaviors and Context</a:t>
            </a:r>
            <a:endParaRPr lang="en-US" sz="1800" dirty="0">
              <a:solidFill>
                <a:schemeClr val="tx1">
                  <a:lumMod val="75000"/>
                  <a:lumOff val="25000"/>
                </a:schemeClr>
              </a:solidFill>
              <a:latin typeface="Trebuchet MS"/>
              <a:cs typeface="Trebuchet MS"/>
            </a:endParaRPr>
          </a:p>
        </p:txBody>
      </p:sp>
      <p:sp>
        <p:nvSpPr>
          <p:cNvPr id="4" name="Rectangle 3"/>
          <p:cNvSpPr/>
          <p:nvPr/>
        </p:nvSpPr>
        <p:spPr>
          <a:xfrm>
            <a:off x="134215" y="3039102"/>
            <a:ext cx="4631309" cy="677108"/>
          </a:xfrm>
          <a:prstGeom prst="rect">
            <a:avLst/>
          </a:prstGeom>
        </p:spPr>
        <p:txBody>
          <a:bodyPr wrap="square">
            <a:spAutoFit/>
          </a:bodyPr>
          <a:lstStyle/>
          <a:p>
            <a:pPr marL="342900" indent="-342900">
              <a:buClr>
                <a:srgbClr val="1E87C3"/>
              </a:buClr>
              <a:buFont typeface="Arial"/>
              <a:buChar char="•"/>
            </a:pPr>
            <a:r>
              <a:rPr lang="en-US" sz="2000" b="1" dirty="0" smtClean="0">
                <a:solidFill>
                  <a:schemeClr val="tx1">
                    <a:lumMod val="75000"/>
                    <a:lumOff val="25000"/>
                  </a:schemeClr>
                </a:solidFill>
                <a:latin typeface="Trebuchet MS"/>
                <a:cs typeface="Trebuchet MS"/>
              </a:rPr>
              <a:t>No Cross-</a:t>
            </a:r>
            <a:r>
              <a:rPr lang="en-US" sz="2000" b="1" dirty="0">
                <a:solidFill>
                  <a:schemeClr val="tx1">
                    <a:lumMod val="75000"/>
                    <a:lumOff val="25000"/>
                  </a:schemeClr>
                </a:solidFill>
                <a:latin typeface="Trebuchet MS"/>
                <a:cs typeface="Trebuchet MS"/>
              </a:rPr>
              <a:t>C</a:t>
            </a:r>
            <a:r>
              <a:rPr lang="en-US" sz="2000" b="1" dirty="0" smtClean="0">
                <a:solidFill>
                  <a:schemeClr val="tx1">
                    <a:lumMod val="75000"/>
                    <a:lumOff val="25000"/>
                  </a:schemeClr>
                </a:solidFill>
                <a:latin typeface="Trebuchet MS"/>
                <a:cs typeface="Trebuchet MS"/>
              </a:rPr>
              <a:t>hannel Measurement</a:t>
            </a:r>
            <a:endParaRPr lang="en-US" sz="2000" b="1" dirty="0">
              <a:solidFill>
                <a:schemeClr val="tx1">
                  <a:lumMod val="75000"/>
                  <a:lumOff val="25000"/>
                </a:schemeClr>
              </a:solidFill>
              <a:latin typeface="Trebuchet MS"/>
              <a:cs typeface="Trebuchet MS"/>
            </a:endParaRPr>
          </a:p>
          <a:p>
            <a:pPr marL="800100" lvl="2" indent="-342900">
              <a:buClr>
                <a:srgbClr val="1E87C3"/>
              </a:buClr>
              <a:buFont typeface="Arial"/>
              <a:buChar char="•"/>
            </a:pPr>
            <a:r>
              <a:rPr lang="en-US" sz="1800" dirty="0">
                <a:solidFill>
                  <a:schemeClr val="tx1">
                    <a:lumMod val="75000"/>
                    <a:lumOff val="25000"/>
                  </a:schemeClr>
                </a:solidFill>
                <a:latin typeface="Trebuchet MS"/>
                <a:cs typeface="Trebuchet MS"/>
              </a:rPr>
              <a:t>No </a:t>
            </a:r>
            <a:r>
              <a:rPr lang="en-US" sz="1800" dirty="0" smtClean="0">
                <a:solidFill>
                  <a:schemeClr val="tx1">
                    <a:lumMod val="75000"/>
                    <a:lumOff val="25000"/>
                  </a:schemeClr>
                </a:solidFill>
                <a:latin typeface="Trebuchet MS"/>
                <a:cs typeface="Trebuchet MS"/>
              </a:rPr>
              <a:t>Digital </a:t>
            </a:r>
            <a:r>
              <a:rPr lang="en-US" sz="1800" dirty="0">
                <a:solidFill>
                  <a:schemeClr val="tx1">
                    <a:lumMod val="75000"/>
                    <a:lumOff val="25000"/>
                  </a:schemeClr>
                </a:solidFill>
                <a:latin typeface="Trebuchet MS"/>
                <a:cs typeface="Trebuchet MS"/>
              </a:rPr>
              <a:t>Marketing </a:t>
            </a:r>
            <a:r>
              <a:rPr lang="en-US" sz="1800" dirty="0" smtClean="0">
                <a:solidFill>
                  <a:schemeClr val="tx1">
                    <a:lumMod val="75000"/>
                    <a:lumOff val="25000"/>
                  </a:schemeClr>
                </a:solidFill>
                <a:latin typeface="Trebuchet MS"/>
                <a:cs typeface="Trebuchet MS"/>
              </a:rPr>
              <a:t>ROI</a:t>
            </a:r>
            <a:endParaRPr lang="en-US" sz="1800" dirty="0">
              <a:solidFill>
                <a:schemeClr val="tx1">
                  <a:lumMod val="75000"/>
                  <a:lumOff val="25000"/>
                </a:schemeClr>
              </a:solidFill>
              <a:latin typeface="Trebuchet MS"/>
              <a:cs typeface="Trebuchet MS"/>
            </a:endParaRPr>
          </a:p>
        </p:txBody>
      </p:sp>
      <p:sp>
        <p:nvSpPr>
          <p:cNvPr id="8" name="Rectangle 7"/>
          <p:cNvSpPr/>
          <p:nvPr/>
        </p:nvSpPr>
        <p:spPr>
          <a:xfrm>
            <a:off x="134215" y="4366677"/>
            <a:ext cx="4410584" cy="400110"/>
          </a:xfrm>
          <a:prstGeom prst="rect">
            <a:avLst/>
          </a:prstGeom>
        </p:spPr>
        <p:txBody>
          <a:bodyPr wrap="square">
            <a:spAutoFit/>
          </a:bodyPr>
          <a:lstStyle/>
          <a:p>
            <a:pPr marL="342900" lvl="1" indent="-342900">
              <a:buClr>
                <a:srgbClr val="1E87C3"/>
              </a:buClr>
              <a:buFont typeface="Arial"/>
              <a:buChar char="•"/>
            </a:pPr>
            <a:r>
              <a:rPr lang="en-US" sz="2000" b="1" dirty="0" smtClean="0">
                <a:solidFill>
                  <a:schemeClr val="tx1">
                    <a:lumMod val="75000"/>
                    <a:lumOff val="25000"/>
                  </a:schemeClr>
                </a:solidFill>
                <a:latin typeface="Trebuchet MS"/>
                <a:cs typeface="Trebuchet MS"/>
              </a:rPr>
              <a:t>Lack </a:t>
            </a:r>
            <a:r>
              <a:rPr lang="en-US" sz="2000" b="1" dirty="0">
                <a:solidFill>
                  <a:schemeClr val="tx1">
                    <a:lumMod val="75000"/>
                    <a:lumOff val="25000"/>
                  </a:schemeClr>
                </a:solidFill>
                <a:latin typeface="Trebuchet MS"/>
                <a:cs typeface="Trebuchet MS"/>
              </a:rPr>
              <a:t>of Lifecycle Marketing </a:t>
            </a:r>
          </a:p>
        </p:txBody>
      </p:sp>
      <p:sp>
        <p:nvSpPr>
          <p:cNvPr id="9" name="TextBox 8"/>
          <p:cNvSpPr txBox="1"/>
          <p:nvPr/>
        </p:nvSpPr>
        <p:spPr bwMode="auto">
          <a:xfrm>
            <a:off x="5038982" y="1134383"/>
            <a:ext cx="4105018" cy="193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p>
            <a:pPr marL="342900" indent="-342900">
              <a:buClr>
                <a:srgbClr val="1E87C3"/>
              </a:buClr>
              <a:buFont typeface="Arial"/>
              <a:buChar char="•"/>
            </a:pPr>
            <a:r>
              <a:rPr lang="en-US" sz="2000" b="1" dirty="0" smtClean="0">
                <a:solidFill>
                  <a:schemeClr val="tx1">
                    <a:lumMod val="75000"/>
                    <a:lumOff val="25000"/>
                  </a:schemeClr>
                </a:solidFill>
                <a:latin typeface="Trebuchet MS"/>
                <a:cs typeface="Trebuchet MS"/>
              </a:rPr>
              <a:t>Track the Complete Journey </a:t>
            </a:r>
          </a:p>
          <a:p>
            <a:pPr marL="800100" lvl="1" indent="-342900">
              <a:buClr>
                <a:srgbClr val="1E87C3"/>
              </a:buClr>
              <a:buFont typeface="Arial"/>
              <a:buChar char="•"/>
            </a:pPr>
            <a:r>
              <a:rPr lang="en-US" sz="1800" dirty="0" smtClean="0">
                <a:solidFill>
                  <a:schemeClr val="tx1">
                    <a:lumMod val="75000"/>
                    <a:lumOff val="25000"/>
                  </a:schemeClr>
                </a:solidFill>
                <a:latin typeface="Trebuchet MS"/>
                <a:cs typeface="Trebuchet MS"/>
              </a:rPr>
              <a:t>Anonymous Web Surfing </a:t>
            </a:r>
          </a:p>
          <a:p>
            <a:pPr marL="800100" lvl="1" indent="-342900">
              <a:buClr>
                <a:srgbClr val="1E87C3"/>
              </a:buClr>
              <a:buFont typeface="Arial"/>
              <a:buChar char="•"/>
            </a:pPr>
            <a:r>
              <a:rPr lang="en-US" sz="1800" dirty="0" smtClean="0">
                <a:solidFill>
                  <a:schemeClr val="tx1">
                    <a:lumMod val="75000"/>
                    <a:lumOff val="25000"/>
                  </a:schemeClr>
                </a:solidFill>
                <a:latin typeface="Trebuchet MS"/>
                <a:cs typeface="Trebuchet MS"/>
              </a:rPr>
              <a:t>Prospect Nurturing</a:t>
            </a:r>
          </a:p>
          <a:p>
            <a:pPr marL="800100" lvl="1" indent="-342900">
              <a:buClr>
                <a:srgbClr val="1E87C3"/>
              </a:buClr>
              <a:buFont typeface="Arial"/>
              <a:buChar char="•"/>
            </a:pPr>
            <a:r>
              <a:rPr lang="en-US" sz="1800" dirty="0" smtClean="0">
                <a:solidFill>
                  <a:schemeClr val="tx1">
                    <a:lumMod val="75000"/>
                    <a:lumOff val="25000"/>
                  </a:schemeClr>
                </a:solidFill>
                <a:latin typeface="Trebuchet MS"/>
                <a:cs typeface="Trebuchet MS"/>
              </a:rPr>
              <a:t>Customer Lifetime Value</a:t>
            </a:r>
            <a:endParaRPr lang="en-US" sz="1800" dirty="0">
              <a:solidFill>
                <a:schemeClr val="tx1">
                  <a:lumMod val="75000"/>
                  <a:lumOff val="25000"/>
                </a:schemeClr>
              </a:solidFill>
              <a:latin typeface="Trebuchet MS"/>
              <a:cs typeface="Trebuchet MS"/>
            </a:endParaRPr>
          </a:p>
        </p:txBody>
      </p:sp>
      <p:sp>
        <p:nvSpPr>
          <p:cNvPr id="10" name="Title 2"/>
          <p:cNvSpPr txBox="1">
            <a:spLocks/>
          </p:cNvSpPr>
          <p:nvPr/>
        </p:nvSpPr>
        <p:spPr bwMode="auto">
          <a:xfrm>
            <a:off x="1613021" y="700699"/>
            <a:ext cx="1183778" cy="459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fontScale="97500"/>
          </a:bodyPr>
          <a:lstStyle>
            <a:lvl1pPr algn="l" rtl="0" eaLnBrk="1" fontAlgn="base" hangingPunct="1">
              <a:spcBef>
                <a:spcPct val="0"/>
              </a:spcBef>
              <a:spcAft>
                <a:spcPct val="0"/>
              </a:spcAft>
              <a:defRPr sz="3200" b="1">
                <a:solidFill>
                  <a:srgbClr val="5B5A90"/>
                </a:solidFill>
                <a:latin typeface="+mj-lt"/>
                <a:ea typeface="ＭＳ Ｐゴシック" pitchFamily="-106" charset="-128"/>
                <a:cs typeface="ＭＳ Ｐゴシック"/>
              </a:defRPr>
            </a:lvl1pPr>
            <a:lvl2pPr algn="l" rtl="0" eaLnBrk="1" fontAlgn="base" hangingPunct="1">
              <a:spcBef>
                <a:spcPct val="0"/>
              </a:spcBef>
              <a:spcAft>
                <a:spcPct val="0"/>
              </a:spcAft>
              <a:defRPr sz="3200" b="1">
                <a:solidFill>
                  <a:srgbClr val="716FB3"/>
                </a:solidFill>
                <a:latin typeface="Trebuchet MS" pitchFamily="34" charset="0"/>
                <a:ea typeface="ＭＳ Ｐゴシック" pitchFamily="-106" charset="-128"/>
                <a:cs typeface="ＭＳ Ｐゴシック"/>
              </a:defRPr>
            </a:lvl2pPr>
            <a:lvl3pPr algn="l" rtl="0" eaLnBrk="1" fontAlgn="base" hangingPunct="1">
              <a:spcBef>
                <a:spcPct val="0"/>
              </a:spcBef>
              <a:spcAft>
                <a:spcPct val="0"/>
              </a:spcAft>
              <a:defRPr sz="3200" b="1">
                <a:solidFill>
                  <a:srgbClr val="716FB3"/>
                </a:solidFill>
                <a:latin typeface="Trebuchet MS" pitchFamily="34" charset="0"/>
                <a:ea typeface="ＭＳ Ｐゴシック" pitchFamily="-106" charset="-128"/>
                <a:cs typeface="ＭＳ Ｐゴシック"/>
              </a:defRPr>
            </a:lvl3pPr>
            <a:lvl4pPr algn="l" rtl="0" eaLnBrk="1" fontAlgn="base" hangingPunct="1">
              <a:spcBef>
                <a:spcPct val="0"/>
              </a:spcBef>
              <a:spcAft>
                <a:spcPct val="0"/>
              </a:spcAft>
              <a:defRPr sz="3200" b="1">
                <a:solidFill>
                  <a:srgbClr val="716FB3"/>
                </a:solidFill>
                <a:latin typeface="Trebuchet MS" pitchFamily="34" charset="0"/>
                <a:ea typeface="ＭＳ Ｐゴシック" pitchFamily="-106" charset="-128"/>
                <a:cs typeface="ＭＳ Ｐゴシック"/>
              </a:defRPr>
            </a:lvl4pPr>
            <a:lvl5pPr algn="l" rtl="0" eaLnBrk="1" fontAlgn="base" hangingPunct="1">
              <a:spcBef>
                <a:spcPct val="0"/>
              </a:spcBef>
              <a:spcAft>
                <a:spcPct val="0"/>
              </a:spcAft>
              <a:defRPr sz="3200" b="1">
                <a:solidFill>
                  <a:srgbClr val="716FB3"/>
                </a:solidFill>
                <a:latin typeface="Trebuchet MS" pitchFamily="34" charset="0"/>
                <a:ea typeface="ＭＳ Ｐゴシック" pitchFamily="-106" charset="-128"/>
                <a:cs typeface="ＭＳ Ｐゴシック"/>
              </a:defRPr>
            </a:lvl5pPr>
            <a:lvl6pPr marL="457200" algn="l" rtl="0" eaLnBrk="1" fontAlgn="base" hangingPunct="1">
              <a:spcBef>
                <a:spcPct val="0"/>
              </a:spcBef>
              <a:spcAft>
                <a:spcPct val="0"/>
              </a:spcAft>
              <a:defRPr sz="3200" b="1">
                <a:solidFill>
                  <a:srgbClr val="716FB3"/>
                </a:solidFill>
                <a:latin typeface="Trebuchet MS" pitchFamily="34" charset="0"/>
                <a:ea typeface="MS PGothic" pitchFamily="34" charset="-128"/>
              </a:defRPr>
            </a:lvl6pPr>
            <a:lvl7pPr marL="914400" algn="l" rtl="0" eaLnBrk="1" fontAlgn="base" hangingPunct="1">
              <a:spcBef>
                <a:spcPct val="0"/>
              </a:spcBef>
              <a:spcAft>
                <a:spcPct val="0"/>
              </a:spcAft>
              <a:defRPr sz="3200" b="1">
                <a:solidFill>
                  <a:srgbClr val="716FB3"/>
                </a:solidFill>
                <a:latin typeface="Trebuchet MS" pitchFamily="34" charset="0"/>
                <a:ea typeface="MS PGothic" pitchFamily="34" charset="-128"/>
              </a:defRPr>
            </a:lvl7pPr>
            <a:lvl8pPr marL="1371600" algn="l" rtl="0" eaLnBrk="1" fontAlgn="base" hangingPunct="1">
              <a:spcBef>
                <a:spcPct val="0"/>
              </a:spcBef>
              <a:spcAft>
                <a:spcPct val="0"/>
              </a:spcAft>
              <a:defRPr sz="3200" b="1">
                <a:solidFill>
                  <a:srgbClr val="716FB3"/>
                </a:solidFill>
                <a:latin typeface="Trebuchet MS" pitchFamily="34" charset="0"/>
                <a:ea typeface="MS PGothic" pitchFamily="34" charset="-128"/>
              </a:defRPr>
            </a:lvl8pPr>
            <a:lvl9pPr marL="1828800" algn="l" rtl="0" eaLnBrk="1" fontAlgn="base" hangingPunct="1">
              <a:spcBef>
                <a:spcPct val="0"/>
              </a:spcBef>
              <a:spcAft>
                <a:spcPct val="0"/>
              </a:spcAft>
              <a:defRPr sz="3200" b="1">
                <a:solidFill>
                  <a:srgbClr val="716FB3"/>
                </a:solidFill>
                <a:latin typeface="Trebuchet MS" pitchFamily="34" charset="0"/>
                <a:ea typeface="MS PGothic" pitchFamily="34" charset="-128"/>
              </a:defRPr>
            </a:lvl9pPr>
          </a:lstStyle>
          <a:p>
            <a:pPr algn="ctr"/>
            <a:r>
              <a:rPr lang="en-US" sz="2000" i="1" u="sng" dirty="0" smtClean="0">
                <a:solidFill>
                  <a:schemeClr val="tx1">
                    <a:lumMod val="75000"/>
                    <a:lumOff val="25000"/>
                  </a:schemeClr>
                </a:solidFill>
              </a:rPr>
              <a:t>Before</a:t>
            </a:r>
            <a:endParaRPr lang="en-US" sz="2000" i="1" u="sng" dirty="0">
              <a:solidFill>
                <a:schemeClr val="tx1">
                  <a:lumMod val="75000"/>
                  <a:lumOff val="25000"/>
                </a:schemeClr>
              </a:solidFill>
            </a:endParaRPr>
          </a:p>
        </p:txBody>
      </p:sp>
      <p:sp>
        <p:nvSpPr>
          <p:cNvPr id="11" name="Title 2"/>
          <p:cNvSpPr txBox="1">
            <a:spLocks/>
          </p:cNvSpPr>
          <p:nvPr/>
        </p:nvSpPr>
        <p:spPr bwMode="auto">
          <a:xfrm>
            <a:off x="6659820" y="696128"/>
            <a:ext cx="1183778" cy="459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fontScale="97500"/>
          </a:bodyPr>
          <a:lstStyle>
            <a:lvl1pPr algn="l" rtl="0" eaLnBrk="1" fontAlgn="base" hangingPunct="1">
              <a:spcBef>
                <a:spcPct val="0"/>
              </a:spcBef>
              <a:spcAft>
                <a:spcPct val="0"/>
              </a:spcAft>
              <a:defRPr sz="3200" b="1">
                <a:solidFill>
                  <a:srgbClr val="5B5A90"/>
                </a:solidFill>
                <a:latin typeface="+mj-lt"/>
                <a:ea typeface="ＭＳ Ｐゴシック" pitchFamily="-106" charset="-128"/>
                <a:cs typeface="ＭＳ Ｐゴシック"/>
              </a:defRPr>
            </a:lvl1pPr>
            <a:lvl2pPr algn="l" rtl="0" eaLnBrk="1" fontAlgn="base" hangingPunct="1">
              <a:spcBef>
                <a:spcPct val="0"/>
              </a:spcBef>
              <a:spcAft>
                <a:spcPct val="0"/>
              </a:spcAft>
              <a:defRPr sz="3200" b="1">
                <a:solidFill>
                  <a:srgbClr val="716FB3"/>
                </a:solidFill>
                <a:latin typeface="Trebuchet MS" pitchFamily="34" charset="0"/>
                <a:ea typeface="ＭＳ Ｐゴシック" pitchFamily="-106" charset="-128"/>
                <a:cs typeface="ＭＳ Ｐゴシック"/>
              </a:defRPr>
            </a:lvl2pPr>
            <a:lvl3pPr algn="l" rtl="0" eaLnBrk="1" fontAlgn="base" hangingPunct="1">
              <a:spcBef>
                <a:spcPct val="0"/>
              </a:spcBef>
              <a:spcAft>
                <a:spcPct val="0"/>
              </a:spcAft>
              <a:defRPr sz="3200" b="1">
                <a:solidFill>
                  <a:srgbClr val="716FB3"/>
                </a:solidFill>
                <a:latin typeface="Trebuchet MS" pitchFamily="34" charset="0"/>
                <a:ea typeface="ＭＳ Ｐゴシック" pitchFamily="-106" charset="-128"/>
                <a:cs typeface="ＭＳ Ｐゴシック"/>
              </a:defRPr>
            </a:lvl3pPr>
            <a:lvl4pPr algn="l" rtl="0" eaLnBrk="1" fontAlgn="base" hangingPunct="1">
              <a:spcBef>
                <a:spcPct val="0"/>
              </a:spcBef>
              <a:spcAft>
                <a:spcPct val="0"/>
              </a:spcAft>
              <a:defRPr sz="3200" b="1">
                <a:solidFill>
                  <a:srgbClr val="716FB3"/>
                </a:solidFill>
                <a:latin typeface="Trebuchet MS" pitchFamily="34" charset="0"/>
                <a:ea typeface="ＭＳ Ｐゴシック" pitchFamily="-106" charset="-128"/>
                <a:cs typeface="ＭＳ Ｐゴシック"/>
              </a:defRPr>
            </a:lvl4pPr>
            <a:lvl5pPr algn="l" rtl="0" eaLnBrk="1" fontAlgn="base" hangingPunct="1">
              <a:spcBef>
                <a:spcPct val="0"/>
              </a:spcBef>
              <a:spcAft>
                <a:spcPct val="0"/>
              </a:spcAft>
              <a:defRPr sz="3200" b="1">
                <a:solidFill>
                  <a:srgbClr val="716FB3"/>
                </a:solidFill>
                <a:latin typeface="Trebuchet MS" pitchFamily="34" charset="0"/>
                <a:ea typeface="ＭＳ Ｐゴシック" pitchFamily="-106" charset="-128"/>
                <a:cs typeface="ＭＳ Ｐゴシック"/>
              </a:defRPr>
            </a:lvl5pPr>
            <a:lvl6pPr marL="457200" algn="l" rtl="0" eaLnBrk="1" fontAlgn="base" hangingPunct="1">
              <a:spcBef>
                <a:spcPct val="0"/>
              </a:spcBef>
              <a:spcAft>
                <a:spcPct val="0"/>
              </a:spcAft>
              <a:defRPr sz="3200" b="1">
                <a:solidFill>
                  <a:srgbClr val="716FB3"/>
                </a:solidFill>
                <a:latin typeface="Trebuchet MS" pitchFamily="34" charset="0"/>
                <a:ea typeface="MS PGothic" pitchFamily="34" charset="-128"/>
              </a:defRPr>
            </a:lvl6pPr>
            <a:lvl7pPr marL="914400" algn="l" rtl="0" eaLnBrk="1" fontAlgn="base" hangingPunct="1">
              <a:spcBef>
                <a:spcPct val="0"/>
              </a:spcBef>
              <a:spcAft>
                <a:spcPct val="0"/>
              </a:spcAft>
              <a:defRPr sz="3200" b="1">
                <a:solidFill>
                  <a:srgbClr val="716FB3"/>
                </a:solidFill>
                <a:latin typeface="Trebuchet MS" pitchFamily="34" charset="0"/>
                <a:ea typeface="MS PGothic" pitchFamily="34" charset="-128"/>
              </a:defRPr>
            </a:lvl7pPr>
            <a:lvl8pPr marL="1371600" algn="l" rtl="0" eaLnBrk="1" fontAlgn="base" hangingPunct="1">
              <a:spcBef>
                <a:spcPct val="0"/>
              </a:spcBef>
              <a:spcAft>
                <a:spcPct val="0"/>
              </a:spcAft>
              <a:defRPr sz="3200" b="1">
                <a:solidFill>
                  <a:srgbClr val="716FB3"/>
                </a:solidFill>
                <a:latin typeface="Trebuchet MS" pitchFamily="34" charset="0"/>
                <a:ea typeface="MS PGothic" pitchFamily="34" charset="-128"/>
              </a:defRPr>
            </a:lvl8pPr>
            <a:lvl9pPr marL="1828800" algn="l" rtl="0" eaLnBrk="1" fontAlgn="base" hangingPunct="1">
              <a:spcBef>
                <a:spcPct val="0"/>
              </a:spcBef>
              <a:spcAft>
                <a:spcPct val="0"/>
              </a:spcAft>
              <a:defRPr sz="3200" b="1">
                <a:solidFill>
                  <a:srgbClr val="716FB3"/>
                </a:solidFill>
                <a:latin typeface="Trebuchet MS" pitchFamily="34" charset="0"/>
                <a:ea typeface="MS PGothic" pitchFamily="34" charset="-128"/>
              </a:defRPr>
            </a:lvl9pPr>
          </a:lstStyle>
          <a:p>
            <a:pPr algn="ctr"/>
            <a:r>
              <a:rPr lang="en-US" sz="2000" i="1" u="sng" dirty="0" smtClean="0">
                <a:solidFill>
                  <a:schemeClr val="tx1">
                    <a:lumMod val="75000"/>
                    <a:lumOff val="25000"/>
                  </a:schemeClr>
                </a:solidFill>
              </a:rPr>
              <a:t>After</a:t>
            </a:r>
            <a:endParaRPr lang="en-US" sz="2000" i="1" u="sng" dirty="0">
              <a:solidFill>
                <a:schemeClr val="tx1">
                  <a:lumMod val="75000"/>
                  <a:lumOff val="25000"/>
                </a:schemeClr>
              </a:solidFill>
            </a:endParaRPr>
          </a:p>
        </p:txBody>
      </p:sp>
      <p:sp>
        <p:nvSpPr>
          <p:cNvPr id="12" name="TextBox 11"/>
          <p:cNvSpPr txBox="1"/>
          <p:nvPr/>
        </p:nvSpPr>
        <p:spPr bwMode="auto">
          <a:xfrm>
            <a:off x="5038982" y="2718107"/>
            <a:ext cx="4105018" cy="136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p>
            <a:pPr marL="342900" indent="-342900">
              <a:buClr>
                <a:srgbClr val="1E87C3"/>
              </a:buClr>
              <a:buFont typeface="Arial"/>
              <a:buChar char="•"/>
            </a:pPr>
            <a:r>
              <a:rPr lang="en-US" sz="2000" b="1" dirty="0" smtClean="0">
                <a:solidFill>
                  <a:schemeClr val="tx1">
                    <a:lumMod val="75000"/>
                    <a:lumOff val="25000"/>
                  </a:schemeClr>
                </a:solidFill>
                <a:latin typeface="Trebuchet MS"/>
                <a:cs typeface="Trebuchet MS"/>
              </a:rPr>
              <a:t>Attribution for Every </a:t>
            </a:r>
            <a:r>
              <a:rPr lang="en-US" sz="2000" b="1" dirty="0">
                <a:solidFill>
                  <a:schemeClr val="tx1">
                    <a:lumMod val="75000"/>
                    <a:lumOff val="25000"/>
                  </a:schemeClr>
                </a:solidFill>
                <a:latin typeface="Trebuchet MS"/>
                <a:cs typeface="Trebuchet MS"/>
              </a:rPr>
              <a:t>S</a:t>
            </a:r>
            <a:r>
              <a:rPr lang="en-US" sz="2000" b="1" dirty="0" smtClean="0">
                <a:solidFill>
                  <a:schemeClr val="tx1">
                    <a:lumMod val="75000"/>
                    <a:lumOff val="25000"/>
                  </a:schemeClr>
                </a:solidFill>
                <a:latin typeface="Trebuchet MS"/>
                <a:cs typeface="Trebuchet MS"/>
              </a:rPr>
              <a:t>tep</a:t>
            </a:r>
          </a:p>
          <a:p>
            <a:pPr marL="800100" lvl="1" indent="-342900">
              <a:buClr>
                <a:srgbClr val="1E87C3"/>
              </a:buClr>
              <a:buFont typeface="Arial"/>
              <a:buChar char="•"/>
            </a:pPr>
            <a:r>
              <a:rPr lang="en-US" sz="1800" dirty="0" smtClean="0">
                <a:solidFill>
                  <a:schemeClr val="tx1">
                    <a:lumMod val="75000"/>
                    <a:lumOff val="25000"/>
                  </a:schemeClr>
                </a:solidFill>
                <a:latin typeface="Trebuchet MS"/>
                <a:cs typeface="Trebuchet MS"/>
              </a:rPr>
              <a:t>Give credit as appropriate</a:t>
            </a:r>
          </a:p>
          <a:p>
            <a:pPr marL="800100" lvl="1" indent="-342900">
              <a:buClr>
                <a:srgbClr val="1E87C3"/>
              </a:buClr>
              <a:buFont typeface="Arial"/>
              <a:buChar char="•"/>
            </a:pPr>
            <a:r>
              <a:rPr lang="en-US" sz="1800" dirty="0" smtClean="0">
                <a:solidFill>
                  <a:schemeClr val="tx1">
                    <a:lumMod val="75000"/>
                    <a:lumOff val="25000"/>
                  </a:schemeClr>
                </a:solidFill>
                <a:latin typeface="Trebuchet MS"/>
                <a:cs typeface="Trebuchet MS"/>
              </a:rPr>
              <a:t>Don’t lose sight of the value of each touch</a:t>
            </a:r>
            <a:endParaRPr lang="en-US" sz="2000" dirty="0">
              <a:solidFill>
                <a:schemeClr val="tx1">
                  <a:lumMod val="75000"/>
                  <a:lumOff val="25000"/>
                </a:schemeClr>
              </a:solidFill>
              <a:latin typeface="Trebuchet MS"/>
              <a:cs typeface="Trebuchet MS"/>
            </a:endParaRPr>
          </a:p>
        </p:txBody>
      </p:sp>
      <p:sp>
        <p:nvSpPr>
          <p:cNvPr id="13" name="Rectangle 12"/>
          <p:cNvSpPr/>
          <p:nvPr/>
        </p:nvSpPr>
        <p:spPr>
          <a:xfrm>
            <a:off x="5038982" y="4204322"/>
            <a:ext cx="4036898" cy="707886"/>
          </a:xfrm>
          <a:prstGeom prst="rect">
            <a:avLst/>
          </a:prstGeom>
        </p:spPr>
        <p:txBody>
          <a:bodyPr wrap="square">
            <a:spAutoFit/>
          </a:bodyPr>
          <a:lstStyle/>
          <a:p>
            <a:pPr marL="342900" lvl="1" indent="-342900">
              <a:buClr>
                <a:srgbClr val="1E87C3"/>
              </a:buClr>
              <a:buFont typeface="Arial"/>
              <a:buChar char="•"/>
            </a:pPr>
            <a:r>
              <a:rPr lang="en-US" sz="2000" b="1" dirty="0" smtClean="0">
                <a:solidFill>
                  <a:schemeClr val="tx1">
                    <a:lumMod val="75000"/>
                    <a:lumOff val="25000"/>
                  </a:schemeClr>
                </a:solidFill>
                <a:latin typeface="Trebuchet MS"/>
                <a:cs typeface="Trebuchet MS"/>
              </a:rPr>
              <a:t>Optimize Digital </a:t>
            </a:r>
            <a:r>
              <a:rPr lang="en-US" sz="2000" b="1" dirty="0">
                <a:solidFill>
                  <a:schemeClr val="tx1">
                    <a:lumMod val="75000"/>
                    <a:lumOff val="25000"/>
                  </a:schemeClr>
                </a:solidFill>
                <a:latin typeface="Trebuchet MS"/>
                <a:cs typeface="Trebuchet MS"/>
              </a:rPr>
              <a:t>M</a:t>
            </a:r>
            <a:r>
              <a:rPr lang="en-US" sz="2000" b="1" dirty="0" smtClean="0">
                <a:solidFill>
                  <a:schemeClr val="tx1">
                    <a:lumMod val="75000"/>
                    <a:lumOff val="25000"/>
                  </a:schemeClr>
                </a:solidFill>
                <a:latin typeface="Trebuchet MS"/>
                <a:cs typeface="Trebuchet MS"/>
              </a:rPr>
              <a:t>arketing for the full, tracked cycle</a:t>
            </a:r>
            <a:endParaRPr lang="en-US" sz="2000" b="1" dirty="0">
              <a:solidFill>
                <a:schemeClr val="tx1">
                  <a:lumMod val="75000"/>
                  <a:lumOff val="25000"/>
                </a:schemeClr>
              </a:solidFill>
              <a:latin typeface="Trebuchet MS"/>
              <a:cs typeface="Trebuchet MS"/>
            </a:endParaRPr>
          </a:p>
        </p:txBody>
      </p:sp>
      <p:sp>
        <p:nvSpPr>
          <p:cNvPr id="17" name="Striped Right Arrow 16"/>
          <p:cNvSpPr/>
          <p:nvPr/>
        </p:nvSpPr>
        <p:spPr bwMode="auto">
          <a:xfrm>
            <a:off x="4116718" y="1687493"/>
            <a:ext cx="863298" cy="420969"/>
          </a:xfrm>
          <a:prstGeom prst="stripedRightArrow">
            <a:avLst/>
          </a:prstGeom>
          <a:solidFill>
            <a:srgbClr val="1E87C3"/>
          </a:solidFill>
          <a:ln w="9525" cap="flat" cmpd="sng" algn="ctr">
            <a:solidFill>
              <a:srgbClr val="4F81B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a typeface="MS PGothic" pitchFamily="34" charset="-128"/>
            </a:endParaRPr>
          </a:p>
        </p:txBody>
      </p:sp>
      <p:sp>
        <p:nvSpPr>
          <p:cNvPr id="18" name="Striped Right Arrow 17"/>
          <p:cNvSpPr/>
          <p:nvPr/>
        </p:nvSpPr>
        <p:spPr bwMode="auto">
          <a:xfrm>
            <a:off x="4116718" y="3327982"/>
            <a:ext cx="863298" cy="420969"/>
          </a:xfrm>
          <a:prstGeom prst="stripedRightArrow">
            <a:avLst/>
          </a:prstGeom>
          <a:solidFill>
            <a:srgbClr val="1E87C3"/>
          </a:solidFill>
          <a:ln w="9525" cap="flat" cmpd="sng" algn="ctr">
            <a:solidFill>
              <a:srgbClr val="4F81B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a typeface="MS PGothic" pitchFamily="34" charset="-128"/>
            </a:endParaRPr>
          </a:p>
        </p:txBody>
      </p:sp>
      <p:sp>
        <p:nvSpPr>
          <p:cNvPr id="19" name="Striped Right Arrow 18"/>
          <p:cNvSpPr/>
          <p:nvPr/>
        </p:nvSpPr>
        <p:spPr bwMode="auto">
          <a:xfrm>
            <a:off x="4116718" y="4347781"/>
            <a:ext cx="863298" cy="420969"/>
          </a:xfrm>
          <a:prstGeom prst="stripedRightArrow">
            <a:avLst/>
          </a:prstGeom>
          <a:solidFill>
            <a:srgbClr val="1E87C3"/>
          </a:solidFill>
          <a:ln w="9525" cap="flat" cmpd="sng" algn="ctr">
            <a:solidFill>
              <a:srgbClr val="4F81B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a typeface="MS PGothic" pitchFamily="34" charset="-128"/>
            </a:endParaRPr>
          </a:p>
        </p:txBody>
      </p:sp>
    </p:spTree>
    <p:extLst>
      <p:ext uri="{BB962C8B-B14F-4D97-AF65-F5344CB8AC3E}">
        <p14:creationId xmlns:p14="http://schemas.microsoft.com/office/powerpoint/2010/main" val="2146934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000"/>
                            </p:stCondLst>
                            <p:childTnLst>
                              <p:par>
                                <p:cTn id="17" presetID="9"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par>
                          <p:cTn id="29" fill="hold">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par>
                          <p:cTn id="42" fill="hold">
                            <p:stCondLst>
                              <p:cond delay="500"/>
                            </p:stCondLst>
                            <p:childTnLst>
                              <p:par>
                                <p:cTn id="43" presetID="9"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dissolv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9" grpId="0"/>
      <p:bldP spid="11" grpId="0"/>
      <p:bldP spid="12" grpId="0"/>
      <p:bldP spid="13" grpId="0"/>
      <p:bldP spid="17"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Healthcare Solutions</a:t>
            </a:r>
            <a:endParaRPr lang="en-US" dirty="0"/>
          </a:p>
        </p:txBody>
      </p:sp>
    </p:spTree>
    <p:extLst>
      <p:ext uri="{BB962C8B-B14F-4D97-AF65-F5344CB8AC3E}">
        <p14:creationId xmlns:p14="http://schemas.microsoft.com/office/powerpoint/2010/main" val="147100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Agenda</a:t>
            </a:r>
            <a:endParaRPr lang="en-US" dirty="0">
              <a:solidFill>
                <a:srgbClr val="FFFFFF"/>
              </a:solidFill>
            </a:endParaRPr>
          </a:p>
        </p:txBody>
      </p:sp>
      <p:sp>
        <p:nvSpPr>
          <p:cNvPr id="3" name="Rectangle 2"/>
          <p:cNvSpPr/>
          <p:nvPr/>
        </p:nvSpPr>
        <p:spPr>
          <a:xfrm>
            <a:off x="1063737" y="866301"/>
            <a:ext cx="3054995" cy="542422"/>
          </a:xfrm>
          <a:prstGeom prst="rect">
            <a:avLst/>
          </a:prstGeom>
          <a:solidFill>
            <a:schemeClr val="tx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28600" tIns="45720" rIns="91440" bIns="45720" numCol="1" spcCol="0" rtlCol="0" fromWordArt="0" anchor="ctr" anchorCtr="0" forceAA="0" compatLnSpc="1">
            <a:prstTxWarp prst="textNoShape">
              <a:avLst/>
            </a:prstTxWarp>
            <a:noAutofit/>
          </a:bodyPr>
          <a:lstStyle/>
          <a:p>
            <a:pPr algn="l">
              <a:lnSpc>
                <a:spcPct val="100000"/>
              </a:lnSpc>
              <a:spcBef>
                <a:spcPts val="0"/>
              </a:spcBef>
            </a:pPr>
            <a:r>
              <a:rPr lang="en-US" sz="2000" dirty="0" smtClean="0">
                <a:solidFill>
                  <a:schemeClr val="bg1"/>
                </a:solidFill>
                <a:latin typeface="BrownStd"/>
              </a:rPr>
              <a:t>Who is CAKE?</a:t>
            </a:r>
          </a:p>
        </p:txBody>
      </p:sp>
      <p:sp>
        <p:nvSpPr>
          <p:cNvPr id="4" name="Rectangle 3"/>
          <p:cNvSpPr/>
          <p:nvPr/>
        </p:nvSpPr>
        <p:spPr>
          <a:xfrm>
            <a:off x="1063737" y="1601035"/>
            <a:ext cx="3054995" cy="542422"/>
          </a:xfrm>
          <a:prstGeom prst="rect">
            <a:avLst/>
          </a:prstGeom>
          <a:solidFill>
            <a:schemeClr val="tx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28600" tIns="45720" rIns="91440" bIns="45720" numCol="1" spcCol="0" rtlCol="0" fromWordArt="0" anchor="ctr" anchorCtr="0" forceAA="0" compatLnSpc="1">
            <a:prstTxWarp prst="textNoShape">
              <a:avLst/>
            </a:prstTxWarp>
            <a:noAutofit/>
          </a:bodyPr>
          <a:lstStyle/>
          <a:p>
            <a:pPr algn="l">
              <a:lnSpc>
                <a:spcPct val="100000"/>
              </a:lnSpc>
              <a:spcBef>
                <a:spcPts val="0"/>
              </a:spcBef>
            </a:pPr>
            <a:r>
              <a:rPr lang="en-US" sz="2000" dirty="0" smtClean="0">
                <a:latin typeface="BrownStd"/>
              </a:rPr>
              <a:t>Problems CAKE Solves</a:t>
            </a:r>
          </a:p>
        </p:txBody>
      </p:sp>
      <p:sp>
        <p:nvSpPr>
          <p:cNvPr id="5" name="Rectangle 4"/>
          <p:cNvSpPr/>
          <p:nvPr/>
        </p:nvSpPr>
        <p:spPr>
          <a:xfrm>
            <a:off x="1063737" y="2335768"/>
            <a:ext cx="3054995" cy="542422"/>
          </a:xfrm>
          <a:prstGeom prst="rect">
            <a:avLst/>
          </a:prstGeom>
          <a:solidFill>
            <a:schemeClr val="tx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28600" tIns="45720" rIns="91440" bIns="45720" numCol="1" spcCol="0" rtlCol="0" fromWordArt="0" anchor="ctr" anchorCtr="0" forceAA="0" compatLnSpc="1">
            <a:prstTxWarp prst="textNoShape">
              <a:avLst/>
            </a:prstTxWarp>
            <a:noAutofit/>
          </a:bodyPr>
          <a:lstStyle/>
          <a:p>
            <a:pPr algn="l">
              <a:lnSpc>
                <a:spcPct val="100000"/>
              </a:lnSpc>
              <a:spcBef>
                <a:spcPts val="0"/>
              </a:spcBef>
            </a:pPr>
            <a:r>
              <a:rPr lang="en-US" sz="2000" dirty="0" smtClean="0">
                <a:latin typeface="BrownStd"/>
              </a:rPr>
              <a:t> </a:t>
            </a:r>
            <a:r>
              <a:rPr lang="en-US" sz="2000" dirty="0" smtClean="0">
                <a:latin typeface="BrownStd"/>
              </a:rPr>
              <a:t>Our Approach</a:t>
            </a:r>
            <a:endParaRPr lang="en-US" sz="2000" dirty="0" smtClean="0">
              <a:latin typeface="BrownStd"/>
            </a:endParaRPr>
          </a:p>
        </p:txBody>
      </p:sp>
      <p:sp>
        <p:nvSpPr>
          <p:cNvPr id="6" name="Rectangle 5"/>
          <p:cNvSpPr/>
          <p:nvPr/>
        </p:nvSpPr>
        <p:spPr>
          <a:xfrm>
            <a:off x="1063737" y="3070503"/>
            <a:ext cx="3054995" cy="542422"/>
          </a:xfrm>
          <a:prstGeom prst="rect">
            <a:avLst/>
          </a:prstGeom>
          <a:solidFill>
            <a:schemeClr val="tx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28600" tIns="45720" rIns="91440" bIns="45720" numCol="1" spcCol="0" rtlCol="0" fromWordArt="0" anchor="ctr" anchorCtr="0" forceAA="0" compatLnSpc="1">
            <a:prstTxWarp prst="textNoShape">
              <a:avLst/>
            </a:prstTxWarp>
            <a:noAutofit/>
          </a:bodyPr>
          <a:lstStyle/>
          <a:p>
            <a:pPr algn="l">
              <a:lnSpc>
                <a:spcPct val="100000"/>
              </a:lnSpc>
              <a:spcBef>
                <a:spcPts val="0"/>
              </a:spcBef>
            </a:pPr>
            <a:r>
              <a:rPr lang="en-US" sz="2000" dirty="0" smtClean="0">
                <a:latin typeface="BrownStd"/>
              </a:rPr>
              <a:t>Healthcare Solutions</a:t>
            </a:r>
            <a:endParaRPr lang="en-US" sz="2000" dirty="0" smtClean="0">
              <a:latin typeface="BrownStd"/>
            </a:endParaRPr>
          </a:p>
        </p:txBody>
      </p:sp>
      <p:sp>
        <p:nvSpPr>
          <p:cNvPr id="8" name="Rectangle 7"/>
          <p:cNvSpPr/>
          <p:nvPr/>
        </p:nvSpPr>
        <p:spPr>
          <a:xfrm>
            <a:off x="457200" y="866301"/>
            <a:ext cx="609227" cy="54242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r>
              <a:rPr lang="en-US" sz="2000" dirty="0" smtClean="0">
                <a:latin typeface="BrownStd"/>
              </a:rPr>
              <a:t>1</a:t>
            </a:r>
          </a:p>
        </p:txBody>
      </p:sp>
      <p:sp>
        <p:nvSpPr>
          <p:cNvPr id="9" name="Rectangle 8"/>
          <p:cNvSpPr/>
          <p:nvPr/>
        </p:nvSpPr>
        <p:spPr>
          <a:xfrm>
            <a:off x="457200" y="1601035"/>
            <a:ext cx="609227" cy="54242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r>
              <a:rPr lang="en-US" sz="2000" dirty="0" smtClean="0">
                <a:latin typeface="BrownStd"/>
              </a:rPr>
              <a:t>2</a:t>
            </a:r>
          </a:p>
        </p:txBody>
      </p:sp>
      <p:sp>
        <p:nvSpPr>
          <p:cNvPr id="10" name="Rectangle 9"/>
          <p:cNvSpPr/>
          <p:nvPr/>
        </p:nvSpPr>
        <p:spPr>
          <a:xfrm>
            <a:off x="457200" y="2335768"/>
            <a:ext cx="609227" cy="54242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r>
              <a:rPr lang="en-US" sz="2000" dirty="0" smtClean="0">
                <a:latin typeface="BrownStd"/>
              </a:rPr>
              <a:t>3</a:t>
            </a:r>
          </a:p>
        </p:txBody>
      </p:sp>
      <p:sp>
        <p:nvSpPr>
          <p:cNvPr id="11" name="Rectangle 10"/>
          <p:cNvSpPr/>
          <p:nvPr/>
        </p:nvSpPr>
        <p:spPr>
          <a:xfrm>
            <a:off x="457200" y="3070503"/>
            <a:ext cx="609227" cy="54242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r>
              <a:rPr lang="en-US" sz="2000" dirty="0" smtClean="0">
                <a:latin typeface="BrownStd"/>
              </a:rPr>
              <a:t>4</a:t>
            </a:r>
          </a:p>
        </p:txBody>
      </p:sp>
    </p:spTree>
    <p:extLst>
      <p:ext uri="{BB962C8B-B14F-4D97-AF65-F5344CB8AC3E}">
        <p14:creationId xmlns:p14="http://schemas.microsoft.com/office/powerpoint/2010/main" val="12919416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Healthcare Digital Marketers Need Help!</a:t>
            </a:r>
            <a:endParaRPr lang="en-US" dirty="0"/>
          </a:p>
        </p:txBody>
      </p:sp>
      <p:sp>
        <p:nvSpPr>
          <p:cNvPr id="8" name="Content Placeholder 7"/>
          <p:cNvSpPr>
            <a:spLocks noGrp="1"/>
          </p:cNvSpPr>
          <p:nvPr>
            <p:ph idx="1"/>
          </p:nvPr>
        </p:nvSpPr>
        <p:spPr>
          <a:xfrm>
            <a:off x="301752" y="1139834"/>
            <a:ext cx="8433180" cy="3516632"/>
          </a:xfrm>
        </p:spPr>
        <p:txBody>
          <a:bodyPr/>
          <a:lstStyle/>
          <a:p>
            <a:pPr>
              <a:lnSpc>
                <a:spcPct val="150000"/>
              </a:lnSpc>
            </a:pPr>
            <a:r>
              <a:rPr lang="en-US" sz="1800" dirty="0" smtClean="0"/>
              <a:t>US healthcare marketers will spend $1.64 billion on digital advertising in 2015</a:t>
            </a:r>
          </a:p>
          <a:p>
            <a:pPr>
              <a:lnSpc>
                <a:spcPct val="150000"/>
              </a:lnSpc>
            </a:pPr>
            <a:r>
              <a:rPr lang="en-US" sz="1800" dirty="0" smtClean="0"/>
              <a:t>By 2019, that spending will increase to $2.55 billion</a:t>
            </a:r>
          </a:p>
          <a:p>
            <a:pPr>
              <a:lnSpc>
                <a:spcPct val="150000"/>
              </a:lnSpc>
            </a:pPr>
            <a:r>
              <a:rPr lang="en-US" sz="1800" dirty="0" smtClean="0"/>
              <a:t>New products and sophisticated data targeting will fuel growth, especially in mobile, video and native formats</a:t>
            </a:r>
          </a:p>
          <a:p>
            <a:pPr>
              <a:lnSpc>
                <a:spcPct val="150000"/>
              </a:lnSpc>
            </a:pPr>
            <a:r>
              <a:rPr lang="en-US" sz="1800" dirty="0" smtClean="0"/>
              <a:t>Marketers need insight into the digital channels that are performing best so their spend can be optimized</a:t>
            </a:r>
          </a:p>
          <a:p>
            <a:pPr>
              <a:lnSpc>
                <a:spcPct val="150000"/>
              </a:lnSpc>
            </a:pPr>
            <a:r>
              <a:rPr lang="en-US" sz="1800" dirty="0" smtClean="0"/>
              <a:t>Technology is the answer!</a:t>
            </a:r>
          </a:p>
        </p:txBody>
      </p:sp>
    </p:spTree>
    <p:extLst>
      <p:ext uri="{BB962C8B-B14F-4D97-AF65-F5344CB8AC3E}">
        <p14:creationId xmlns:p14="http://schemas.microsoft.com/office/powerpoint/2010/main" val="1341374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dissolv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dissolv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Driving Lead Generation Results</a:t>
            </a:r>
            <a:endParaRPr lang="en-US" dirty="0"/>
          </a:p>
        </p:txBody>
      </p:sp>
      <p:sp>
        <p:nvSpPr>
          <p:cNvPr id="8" name="Content Placeholder 7"/>
          <p:cNvSpPr>
            <a:spLocks noGrp="1"/>
          </p:cNvSpPr>
          <p:nvPr>
            <p:ph idx="1"/>
          </p:nvPr>
        </p:nvSpPr>
        <p:spPr>
          <a:xfrm>
            <a:off x="301752" y="1139834"/>
            <a:ext cx="8433180" cy="3516632"/>
          </a:xfrm>
        </p:spPr>
        <p:txBody>
          <a:bodyPr/>
          <a:lstStyle/>
          <a:p>
            <a:pPr>
              <a:lnSpc>
                <a:spcPct val="150000"/>
              </a:lnSpc>
            </a:pPr>
            <a:r>
              <a:rPr lang="en-US" sz="2000" dirty="0" smtClean="0"/>
              <a:t>Track, Attribute and Optimize Lead Generation Campaigns to:</a:t>
            </a:r>
          </a:p>
          <a:p>
            <a:pPr lvl="1">
              <a:lnSpc>
                <a:spcPct val="150000"/>
              </a:lnSpc>
            </a:pPr>
            <a:r>
              <a:rPr lang="en-US" dirty="0" smtClean="0"/>
              <a:t>Drive improvements in time to value</a:t>
            </a:r>
          </a:p>
          <a:p>
            <a:pPr lvl="1">
              <a:lnSpc>
                <a:spcPct val="150000"/>
              </a:lnSpc>
            </a:pPr>
            <a:r>
              <a:rPr lang="en-US" dirty="0" smtClean="0"/>
              <a:t>Improve patient and client experience</a:t>
            </a:r>
          </a:p>
          <a:p>
            <a:pPr lvl="1">
              <a:lnSpc>
                <a:spcPct val="150000"/>
              </a:lnSpc>
            </a:pPr>
            <a:r>
              <a:rPr lang="en-US" dirty="0" smtClean="0"/>
              <a:t>Consistently match lead buyers with sellers who deliver results</a:t>
            </a:r>
            <a:endParaRPr lang="en-US" dirty="0"/>
          </a:p>
        </p:txBody>
      </p:sp>
    </p:spTree>
    <p:extLst>
      <p:ext uri="{BB962C8B-B14F-4D97-AF65-F5344CB8AC3E}">
        <p14:creationId xmlns:p14="http://schemas.microsoft.com/office/powerpoint/2010/main" val="2225670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dissolve">
                                      <p:cBhvr>
                                        <p:cTn id="10" dur="500"/>
                                        <p:tgtEl>
                                          <p:spTgt spid="8">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dissolve">
                                      <p:cBhvr>
                                        <p:cTn id="13" dur="500"/>
                                        <p:tgtEl>
                                          <p:spTgt spid="8">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dissolve">
                                      <p:cBhvr>
                                        <p:cTn id="16"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Case Study: Patient’s Guide</a:t>
            </a:r>
            <a:endParaRPr lang="en-US" dirty="0"/>
          </a:p>
        </p:txBody>
      </p:sp>
      <p:sp>
        <p:nvSpPr>
          <p:cNvPr id="8" name="Content Placeholder 7"/>
          <p:cNvSpPr>
            <a:spLocks noGrp="1"/>
          </p:cNvSpPr>
          <p:nvPr>
            <p:ph idx="1"/>
          </p:nvPr>
        </p:nvSpPr>
        <p:spPr>
          <a:xfrm>
            <a:off x="301752" y="880351"/>
            <a:ext cx="8433180" cy="3516632"/>
          </a:xfrm>
        </p:spPr>
        <p:txBody>
          <a:bodyPr/>
          <a:lstStyle/>
          <a:p>
            <a:r>
              <a:rPr lang="en-US" sz="1600" dirty="0" smtClean="0"/>
              <a:t>The Company</a:t>
            </a:r>
          </a:p>
          <a:p>
            <a:pPr lvl="1"/>
            <a:r>
              <a:rPr lang="en-US" sz="1400" dirty="0" smtClean="0"/>
              <a:t>Over </a:t>
            </a:r>
            <a:r>
              <a:rPr lang="en-US" sz="1400" dirty="0"/>
              <a:t>two million monthly </a:t>
            </a:r>
            <a:r>
              <a:rPr lang="en-US" sz="1400" dirty="0" smtClean="0"/>
              <a:t>visitors</a:t>
            </a:r>
          </a:p>
          <a:p>
            <a:pPr lvl="1"/>
            <a:r>
              <a:rPr lang="en-US" sz="1400" dirty="0" smtClean="0"/>
              <a:t>20,000 </a:t>
            </a:r>
            <a:r>
              <a:rPr lang="en-US" sz="1400" dirty="0"/>
              <a:t>connected patients </a:t>
            </a:r>
            <a:r>
              <a:rPr lang="en-US" sz="1400" dirty="0" smtClean="0"/>
              <a:t>monthly</a:t>
            </a:r>
          </a:p>
          <a:p>
            <a:pPr lvl="1"/>
            <a:r>
              <a:rPr lang="en-US" sz="1400" dirty="0" smtClean="0"/>
              <a:t>Helps medical </a:t>
            </a:r>
            <a:r>
              <a:rPr lang="en-US" sz="1400" dirty="0"/>
              <a:t>practitioners, pharmaceutical and medical device companies reach their ideal customer at the opportune </a:t>
            </a:r>
            <a:r>
              <a:rPr lang="en-US" sz="1400" dirty="0" smtClean="0"/>
              <a:t>moment</a:t>
            </a:r>
          </a:p>
          <a:p>
            <a:r>
              <a:rPr lang="en-US" sz="1600" dirty="0" smtClean="0"/>
              <a:t>Before CAKE</a:t>
            </a:r>
          </a:p>
          <a:p>
            <a:pPr lvl="1"/>
            <a:r>
              <a:rPr lang="en-US" sz="1400" dirty="0" smtClean="0"/>
              <a:t>Lead </a:t>
            </a:r>
            <a:r>
              <a:rPr lang="en-US" sz="1400" dirty="0"/>
              <a:t>generation </a:t>
            </a:r>
            <a:r>
              <a:rPr lang="en-US" sz="1400" dirty="0" smtClean="0"/>
              <a:t>was partly </a:t>
            </a:r>
            <a:r>
              <a:rPr lang="en-US" sz="1400" dirty="0"/>
              <a:t>programmatic but largely a manual </a:t>
            </a:r>
            <a:r>
              <a:rPr lang="en-US" sz="1400" dirty="0" smtClean="0"/>
              <a:t>process</a:t>
            </a:r>
          </a:p>
          <a:p>
            <a:pPr lvl="1"/>
            <a:r>
              <a:rPr lang="en-US" sz="1400" dirty="0" smtClean="0"/>
              <a:t>Program required </a:t>
            </a:r>
            <a:r>
              <a:rPr lang="en-US" sz="1400" dirty="0"/>
              <a:t>substantial human </a:t>
            </a:r>
            <a:r>
              <a:rPr lang="en-US" sz="1400" dirty="0" smtClean="0"/>
              <a:t>resources</a:t>
            </a:r>
          </a:p>
          <a:p>
            <a:pPr lvl="1"/>
            <a:r>
              <a:rPr lang="en-US" sz="1400" dirty="0" smtClean="0"/>
              <a:t>Client onboarding required up to five </a:t>
            </a:r>
            <a:r>
              <a:rPr lang="en-US" sz="1400" dirty="0"/>
              <a:t>days </a:t>
            </a:r>
            <a:r>
              <a:rPr lang="en-US" sz="1400" dirty="0" smtClean="0"/>
              <a:t>to </a:t>
            </a:r>
            <a:r>
              <a:rPr lang="en-US" sz="1400" dirty="0"/>
              <a:t>connect </a:t>
            </a:r>
            <a:r>
              <a:rPr lang="en-US" sz="1400" dirty="0" smtClean="0"/>
              <a:t>system </a:t>
            </a:r>
            <a:r>
              <a:rPr lang="en-US" sz="1400" dirty="0"/>
              <a:t>to </a:t>
            </a:r>
            <a:r>
              <a:rPr lang="en-US" sz="1400" dirty="0" smtClean="0"/>
              <a:t>API </a:t>
            </a:r>
            <a:r>
              <a:rPr lang="en-US" sz="1400" dirty="0"/>
              <a:t>for lead </a:t>
            </a:r>
            <a:r>
              <a:rPr lang="en-US" sz="1400" dirty="0" smtClean="0"/>
              <a:t>transmission</a:t>
            </a:r>
          </a:p>
          <a:p>
            <a:r>
              <a:rPr lang="en-US" sz="1600" dirty="0" smtClean="0"/>
              <a:t> </a:t>
            </a:r>
            <a:r>
              <a:rPr lang="en-US" sz="1600" dirty="0"/>
              <a:t>After </a:t>
            </a:r>
            <a:r>
              <a:rPr lang="en-US" sz="1600" dirty="0" smtClean="0"/>
              <a:t>CAKE</a:t>
            </a:r>
          </a:p>
          <a:p>
            <a:pPr lvl="1"/>
            <a:r>
              <a:rPr lang="en-US" sz="1400" dirty="0" smtClean="0"/>
              <a:t>The process </a:t>
            </a:r>
            <a:r>
              <a:rPr lang="en-US" sz="1400" dirty="0"/>
              <a:t>is completely </a:t>
            </a:r>
            <a:r>
              <a:rPr lang="en-US" sz="1400" dirty="0" smtClean="0"/>
              <a:t>automated</a:t>
            </a:r>
          </a:p>
          <a:p>
            <a:pPr lvl="1"/>
            <a:r>
              <a:rPr lang="en-US" sz="1400" dirty="0"/>
              <a:t>L</a:t>
            </a:r>
            <a:r>
              <a:rPr lang="en-US" sz="1400" dirty="0" smtClean="0"/>
              <a:t>ead flow, from </a:t>
            </a:r>
            <a:r>
              <a:rPr lang="en-US" sz="1400" dirty="0"/>
              <a:t>the moment the lead is generated to the reporting </a:t>
            </a:r>
            <a:r>
              <a:rPr lang="en-US" sz="1400" dirty="0" smtClean="0"/>
              <a:t>dashboard, is now streamlined</a:t>
            </a:r>
          </a:p>
          <a:p>
            <a:pPr lvl="1"/>
            <a:r>
              <a:rPr lang="en-US" sz="1400" dirty="0" smtClean="0"/>
              <a:t>Greater </a:t>
            </a:r>
            <a:r>
              <a:rPr lang="en-US" sz="1400" dirty="0"/>
              <a:t>capability to monetize each </a:t>
            </a:r>
            <a:r>
              <a:rPr lang="en-US" sz="1400" dirty="0" smtClean="0"/>
              <a:t>lead</a:t>
            </a:r>
            <a:endParaRPr lang="en-US" sz="1400" dirty="0"/>
          </a:p>
        </p:txBody>
      </p:sp>
    </p:spTree>
    <p:extLst>
      <p:ext uri="{BB962C8B-B14F-4D97-AF65-F5344CB8AC3E}">
        <p14:creationId xmlns:p14="http://schemas.microsoft.com/office/powerpoint/2010/main" val="2431896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dissolve">
                                      <p:cBhvr>
                                        <p:cTn id="10" dur="500"/>
                                        <p:tgtEl>
                                          <p:spTgt spid="8">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dissolve">
                                      <p:cBhvr>
                                        <p:cTn id="13" dur="500"/>
                                        <p:tgtEl>
                                          <p:spTgt spid="8">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dissolve">
                                      <p:cBhvr>
                                        <p:cTn id="16" dur="500"/>
                                        <p:tgtEl>
                                          <p:spTgt spid="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dissolve">
                                      <p:cBhvr>
                                        <p:cTn id="21" dur="500"/>
                                        <p:tgtEl>
                                          <p:spTgt spid="8">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dissolve">
                                      <p:cBhvr>
                                        <p:cTn id="24" dur="500"/>
                                        <p:tgtEl>
                                          <p:spTgt spid="8">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dissolve">
                                      <p:cBhvr>
                                        <p:cTn id="27" dur="500"/>
                                        <p:tgtEl>
                                          <p:spTgt spid="8">
                                            <p:txEl>
                                              <p:pRg st="6" end="6"/>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8">
                                            <p:txEl>
                                              <p:pRg st="7" end="7"/>
                                            </p:txEl>
                                          </p:spTgt>
                                        </p:tgtEl>
                                        <p:attrNameLst>
                                          <p:attrName>style.visibility</p:attrName>
                                        </p:attrNameLst>
                                      </p:cBhvr>
                                      <p:to>
                                        <p:strVal val="visible"/>
                                      </p:to>
                                    </p:set>
                                    <p:animEffect transition="in" filter="dissolve">
                                      <p:cBhvr>
                                        <p:cTn id="30" dur="500"/>
                                        <p:tgtEl>
                                          <p:spTgt spid="8">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animEffect transition="in" filter="dissolve">
                                      <p:cBhvr>
                                        <p:cTn id="35" dur="500"/>
                                        <p:tgtEl>
                                          <p:spTgt spid="8">
                                            <p:txEl>
                                              <p:pRg st="8" end="8"/>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8">
                                            <p:txEl>
                                              <p:pRg st="9" end="9"/>
                                            </p:txEl>
                                          </p:spTgt>
                                        </p:tgtEl>
                                        <p:attrNameLst>
                                          <p:attrName>style.visibility</p:attrName>
                                        </p:attrNameLst>
                                      </p:cBhvr>
                                      <p:to>
                                        <p:strVal val="visible"/>
                                      </p:to>
                                    </p:set>
                                    <p:animEffect transition="in" filter="dissolve">
                                      <p:cBhvr>
                                        <p:cTn id="38" dur="500"/>
                                        <p:tgtEl>
                                          <p:spTgt spid="8">
                                            <p:txEl>
                                              <p:pRg st="9" end="9"/>
                                            </p:txEl>
                                          </p:spTgt>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8">
                                            <p:txEl>
                                              <p:pRg st="10" end="10"/>
                                            </p:txEl>
                                          </p:spTgt>
                                        </p:tgtEl>
                                        <p:attrNameLst>
                                          <p:attrName>style.visibility</p:attrName>
                                        </p:attrNameLst>
                                      </p:cBhvr>
                                      <p:to>
                                        <p:strVal val="visible"/>
                                      </p:to>
                                    </p:set>
                                    <p:animEffect transition="in" filter="dissolve">
                                      <p:cBhvr>
                                        <p:cTn id="41" dur="500"/>
                                        <p:tgtEl>
                                          <p:spTgt spid="8">
                                            <p:txEl>
                                              <p:pRg st="10" end="10"/>
                                            </p:txEl>
                                          </p:spTgt>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8">
                                            <p:txEl>
                                              <p:pRg st="11" end="11"/>
                                            </p:txEl>
                                          </p:spTgt>
                                        </p:tgtEl>
                                        <p:attrNameLst>
                                          <p:attrName>style.visibility</p:attrName>
                                        </p:attrNameLst>
                                      </p:cBhvr>
                                      <p:to>
                                        <p:strVal val="visible"/>
                                      </p:to>
                                    </p:set>
                                    <p:animEffect transition="in" filter="dissolve">
                                      <p:cBhvr>
                                        <p:cTn id="44"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482353" y="535179"/>
            <a:ext cx="4204446" cy="2639821"/>
          </a:xfrm>
          <a:prstGeom prst="rect">
            <a:avLst/>
          </a:prstGeom>
        </p:spPr>
        <p:txBody>
          <a:bodyPr/>
          <a:lstStyle>
            <a:lvl1pPr marL="285750" indent="-285750" algn="l" defTabSz="457200" rtl="0" eaLnBrk="1" latinLnBrk="0" hangingPunct="1">
              <a:lnSpc>
                <a:spcPct val="95000"/>
              </a:lnSpc>
              <a:spcBef>
                <a:spcPts val="1000"/>
              </a:spcBef>
              <a:buClr>
                <a:schemeClr val="accent3"/>
              </a:buClr>
              <a:buSzPct val="70000"/>
              <a:buFont typeface="Wingdings 2" panose="05020102010507070707" pitchFamily="18" charset="2"/>
              <a:buChar char=""/>
              <a:defRPr sz="2400" b="0" i="0" kern="1200">
                <a:solidFill>
                  <a:schemeClr val="tx1">
                    <a:lumMod val="75000"/>
                    <a:lumOff val="25000"/>
                  </a:schemeClr>
                </a:solidFill>
                <a:latin typeface="Calibri"/>
                <a:ea typeface="+mn-ea"/>
                <a:cs typeface="Calibri"/>
              </a:defRPr>
            </a:lvl1pPr>
            <a:lvl2pPr marL="573088" indent="-231775" algn="l" defTabSz="457200" rtl="0" eaLnBrk="1" latinLnBrk="0" hangingPunct="1">
              <a:lnSpc>
                <a:spcPct val="95000"/>
              </a:lnSpc>
              <a:spcBef>
                <a:spcPts val="400"/>
              </a:spcBef>
              <a:buClr>
                <a:schemeClr val="accent3"/>
              </a:buClr>
              <a:buFont typeface="Arial"/>
              <a:buChar char="–"/>
              <a:tabLst/>
              <a:defRPr sz="2000" b="0" i="0" kern="1200">
                <a:solidFill>
                  <a:schemeClr val="tx1">
                    <a:lumMod val="75000"/>
                    <a:lumOff val="25000"/>
                  </a:schemeClr>
                </a:solidFill>
                <a:latin typeface="Calibri"/>
                <a:ea typeface="+mn-ea"/>
                <a:cs typeface="Calibri"/>
              </a:defRPr>
            </a:lvl2pPr>
            <a:lvl3pPr marL="742950" indent="-171450" algn="l" defTabSz="457200" rtl="0" eaLnBrk="1" latinLnBrk="0" hangingPunct="1">
              <a:lnSpc>
                <a:spcPct val="95000"/>
              </a:lnSpc>
              <a:spcBef>
                <a:spcPts val="400"/>
              </a:spcBef>
              <a:buClr>
                <a:schemeClr val="accent3"/>
              </a:buClr>
              <a:buFont typeface="Arial"/>
              <a:buChar char="•"/>
              <a:defRPr sz="1800" b="0" i="0" kern="1200">
                <a:solidFill>
                  <a:schemeClr val="tx1">
                    <a:lumMod val="75000"/>
                    <a:lumOff val="25000"/>
                  </a:schemeClr>
                </a:solidFill>
                <a:latin typeface="Calibri"/>
                <a:ea typeface="+mn-ea"/>
                <a:cs typeface="Calibri"/>
              </a:defRPr>
            </a:lvl3pPr>
            <a:lvl4pPr marL="1030288" indent="-228600" algn="l" defTabSz="457200" rtl="0" eaLnBrk="1" latinLnBrk="0" hangingPunct="1">
              <a:lnSpc>
                <a:spcPct val="95000"/>
              </a:lnSpc>
              <a:spcBef>
                <a:spcPts val="400"/>
              </a:spcBef>
              <a:buClr>
                <a:schemeClr val="accent3"/>
              </a:buClr>
              <a:buFont typeface="Arial"/>
              <a:buChar char="–"/>
              <a:defRPr sz="1600" b="0" i="0" kern="1200">
                <a:solidFill>
                  <a:schemeClr val="tx1">
                    <a:lumMod val="75000"/>
                    <a:lumOff val="25000"/>
                  </a:schemeClr>
                </a:solidFill>
                <a:latin typeface="Calibri"/>
                <a:ea typeface="+mn-ea"/>
                <a:cs typeface="Calibri"/>
              </a:defRPr>
            </a:lvl4pPr>
            <a:lvl5pPr marL="2057400" indent="-228600" algn="l" defTabSz="457200" rtl="0" eaLnBrk="1" latinLnBrk="0" hangingPunct="1">
              <a:spcBef>
                <a:spcPct val="20000"/>
              </a:spcBef>
              <a:buFont typeface="Arial"/>
              <a:buChar char="»"/>
              <a:defRPr sz="1600" b="0" i="0" kern="1200">
                <a:solidFill>
                  <a:schemeClr val="tx1"/>
                </a:solidFill>
                <a:latin typeface="Gill Sans Light"/>
                <a:ea typeface="+mn-ea"/>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tx2"/>
              </a:buClr>
              <a:buNone/>
            </a:pPr>
            <a:r>
              <a:rPr lang="en-US" sz="1800" i="1" dirty="0">
                <a:solidFill>
                  <a:srgbClr val="3C3C3C"/>
                </a:solidFill>
                <a:latin typeface="Helvetica Light"/>
                <a:cs typeface="Helvetica Light"/>
              </a:rPr>
              <a:t>“CAKE has transformed our lead generation program. The marketing platform has allowed us to streamline our process to deliver quality leads, while also significantly reducing our costs and management time regarding logistics and reporting. As a result, we can focus on other vital aspects of our business – provide a better service, dedicate more time to our clients and ultimately, increase profitability. It’s hard to imagine working without CAKE.”</a:t>
            </a:r>
            <a:endParaRPr lang="en-US" sz="1600" dirty="0" smtClean="0">
              <a:solidFill>
                <a:srgbClr val="3C3C3C"/>
              </a:solidFill>
              <a:latin typeface="Helvetica Light"/>
              <a:cs typeface="Helvetica Light"/>
            </a:endParaRPr>
          </a:p>
          <a:p>
            <a:pPr marL="0" indent="0" algn="r">
              <a:lnSpc>
                <a:spcPct val="100000"/>
              </a:lnSpc>
              <a:spcBef>
                <a:spcPts val="0"/>
              </a:spcBef>
              <a:buClr>
                <a:schemeClr val="tx2"/>
              </a:buClr>
              <a:buNone/>
            </a:pPr>
            <a:r>
              <a:rPr lang="en-US" sz="1600" dirty="0" err="1" smtClean="0">
                <a:solidFill>
                  <a:srgbClr val="3C3C3C"/>
                </a:solidFill>
                <a:latin typeface="Helvetica Light"/>
                <a:cs typeface="Helvetica Light"/>
              </a:rPr>
              <a:t>Jasson</a:t>
            </a:r>
            <a:r>
              <a:rPr lang="en-US" sz="1600" dirty="0" smtClean="0">
                <a:solidFill>
                  <a:srgbClr val="3C3C3C"/>
                </a:solidFill>
                <a:latin typeface="Helvetica Light"/>
                <a:cs typeface="Helvetica Light"/>
              </a:rPr>
              <a:t> Gilmore</a:t>
            </a:r>
            <a:endParaRPr lang="en-US" sz="1600" dirty="0" smtClean="0">
              <a:solidFill>
                <a:srgbClr val="3C3C3C"/>
              </a:solidFill>
              <a:latin typeface="Helvetica Light"/>
              <a:cs typeface="Helvetica Light"/>
            </a:endParaRPr>
          </a:p>
          <a:p>
            <a:pPr marL="0" indent="0" algn="r">
              <a:lnSpc>
                <a:spcPct val="100000"/>
              </a:lnSpc>
              <a:spcBef>
                <a:spcPts val="0"/>
              </a:spcBef>
              <a:buClr>
                <a:schemeClr val="tx2"/>
              </a:buClr>
              <a:buNone/>
            </a:pPr>
            <a:r>
              <a:rPr lang="en-US" sz="1600" dirty="0" smtClean="0">
                <a:solidFill>
                  <a:srgbClr val="3C3C3C"/>
                </a:solidFill>
                <a:latin typeface="Helvetica Light"/>
                <a:cs typeface="Helvetica Light"/>
              </a:rPr>
              <a:t>CEO</a:t>
            </a:r>
            <a:endParaRPr lang="en-US" sz="1600" dirty="0" smtClean="0">
              <a:solidFill>
                <a:srgbClr val="3C3C3C"/>
              </a:solidFill>
              <a:latin typeface="Helvetica Light"/>
              <a:cs typeface="Helvetica Light"/>
            </a:endParaRPr>
          </a:p>
          <a:p>
            <a:pPr marL="0" indent="0" algn="r">
              <a:lnSpc>
                <a:spcPct val="100000"/>
              </a:lnSpc>
              <a:spcBef>
                <a:spcPts val="0"/>
              </a:spcBef>
              <a:buClr>
                <a:schemeClr val="tx2"/>
              </a:buClr>
              <a:buNone/>
            </a:pPr>
            <a:r>
              <a:rPr lang="en-US" sz="1600" dirty="0" smtClean="0">
                <a:solidFill>
                  <a:srgbClr val="3C3C3C"/>
                </a:solidFill>
                <a:latin typeface="Helvetica Light"/>
                <a:cs typeface="Helvetica Light"/>
              </a:rPr>
              <a:t> </a:t>
            </a:r>
            <a:r>
              <a:rPr lang="en-US" sz="1600" dirty="0" smtClean="0">
                <a:solidFill>
                  <a:srgbClr val="3C3C3C"/>
                </a:solidFill>
                <a:latin typeface="Helvetica Light"/>
                <a:cs typeface="Helvetica Light"/>
              </a:rPr>
              <a:t>Patient’s Guide</a:t>
            </a:r>
            <a:endParaRPr lang="en-US" sz="1600" dirty="0">
              <a:solidFill>
                <a:srgbClr val="3C3C3C"/>
              </a:solidFill>
              <a:latin typeface="Helvetica Light"/>
              <a:cs typeface="Helvetica Light"/>
            </a:endParaRPr>
          </a:p>
        </p:txBody>
      </p:sp>
      <p:pic>
        <p:nvPicPr>
          <p:cNvPr id="2" name="Picture 1" descr="stock-footage-two-surgeons-performing-surgery-are-assisted-by-a-surgical-nur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333" y="1202264"/>
            <a:ext cx="3880556" cy="2203719"/>
          </a:xfrm>
          <a:prstGeom prst="rect">
            <a:avLst/>
          </a:prstGeom>
        </p:spPr>
      </p:pic>
    </p:spTree>
    <p:extLst>
      <p:ext uri="{BB962C8B-B14F-4D97-AF65-F5344CB8AC3E}">
        <p14:creationId xmlns:p14="http://schemas.microsoft.com/office/powerpoint/2010/main" val="124199020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545910" y="2025239"/>
            <a:ext cx="1544306" cy="1549998"/>
          </a:xfrm>
          <a:prstGeom prst="ellipse">
            <a:avLst/>
          </a:prstGeom>
          <a:solidFill>
            <a:schemeClr val="accent3"/>
          </a:solidFill>
          <a:ln w="38100" cmpd="sng">
            <a:solidFill>
              <a:srgbClr val="FFFFFF"/>
            </a:solidFill>
          </a:ln>
          <a:effectLst/>
        </p:spPr>
        <p:style>
          <a:lnRef idx="1">
            <a:schemeClr val="accent3"/>
          </a:lnRef>
          <a:fillRef idx="2">
            <a:schemeClr val="accent3"/>
          </a:fillRef>
          <a:effectRef idx="1">
            <a:schemeClr val="accent3"/>
          </a:effectRef>
          <a:fontRef idx="minor">
            <a:schemeClr val="dk1"/>
          </a:fontRef>
        </p:style>
        <p:txBody>
          <a:bodyPr/>
          <a:lstStyle/>
          <a:p>
            <a:endParaRPr lang="en-US" dirty="0">
              <a:solidFill>
                <a:schemeClr val="bg1"/>
              </a:solidFill>
              <a:latin typeface="BrownStd"/>
            </a:endParaRPr>
          </a:p>
        </p:txBody>
      </p:sp>
      <p:sp>
        <p:nvSpPr>
          <p:cNvPr id="7" name="Oval 6"/>
          <p:cNvSpPr/>
          <p:nvPr/>
        </p:nvSpPr>
        <p:spPr>
          <a:xfrm>
            <a:off x="2841292" y="2035072"/>
            <a:ext cx="1544306" cy="1549998"/>
          </a:xfrm>
          <a:prstGeom prst="ellipse">
            <a:avLst/>
          </a:prstGeom>
          <a:solidFill>
            <a:schemeClr val="accent3"/>
          </a:solidFill>
          <a:ln w="38100" cmpd="sng">
            <a:solidFill>
              <a:srgbClr val="FFFFFF"/>
            </a:solidFill>
          </a:ln>
          <a:effectLst/>
        </p:spPr>
        <p:style>
          <a:lnRef idx="1">
            <a:schemeClr val="accent3"/>
          </a:lnRef>
          <a:fillRef idx="2">
            <a:schemeClr val="accent3"/>
          </a:fillRef>
          <a:effectRef idx="1">
            <a:schemeClr val="accent3"/>
          </a:effectRef>
          <a:fontRef idx="minor">
            <a:schemeClr val="dk1"/>
          </a:fontRef>
        </p:style>
        <p:txBody>
          <a:bodyPr/>
          <a:lstStyle/>
          <a:p>
            <a:endParaRPr lang="en-US" dirty="0">
              <a:solidFill>
                <a:schemeClr val="bg1"/>
              </a:solidFill>
              <a:latin typeface="BrownStd"/>
            </a:endParaRPr>
          </a:p>
        </p:txBody>
      </p:sp>
      <p:sp>
        <p:nvSpPr>
          <p:cNvPr id="8" name="Oval 7"/>
          <p:cNvSpPr/>
          <p:nvPr/>
        </p:nvSpPr>
        <p:spPr>
          <a:xfrm>
            <a:off x="5058611" y="2037107"/>
            <a:ext cx="1544306" cy="1549998"/>
          </a:xfrm>
          <a:prstGeom prst="ellipse">
            <a:avLst/>
          </a:prstGeom>
          <a:solidFill>
            <a:schemeClr val="accent3"/>
          </a:solidFill>
          <a:ln w="38100" cmpd="sng">
            <a:solidFill>
              <a:srgbClr val="FFFFFF"/>
            </a:solidFill>
          </a:ln>
          <a:effectLst/>
        </p:spPr>
        <p:style>
          <a:lnRef idx="1">
            <a:schemeClr val="accent3"/>
          </a:lnRef>
          <a:fillRef idx="2">
            <a:schemeClr val="accent3"/>
          </a:fillRef>
          <a:effectRef idx="1">
            <a:schemeClr val="accent3"/>
          </a:effectRef>
          <a:fontRef idx="minor">
            <a:schemeClr val="dk1"/>
          </a:fontRef>
        </p:style>
        <p:txBody>
          <a:bodyPr/>
          <a:lstStyle/>
          <a:p>
            <a:endParaRPr lang="en-US" dirty="0">
              <a:solidFill>
                <a:schemeClr val="bg1"/>
              </a:solidFill>
              <a:latin typeface="BrownStd"/>
            </a:endParaRPr>
          </a:p>
        </p:txBody>
      </p:sp>
      <p:sp>
        <p:nvSpPr>
          <p:cNvPr id="9" name="Oval 8"/>
          <p:cNvSpPr/>
          <p:nvPr/>
        </p:nvSpPr>
        <p:spPr>
          <a:xfrm>
            <a:off x="7069689" y="2025239"/>
            <a:ext cx="1544306" cy="1549998"/>
          </a:xfrm>
          <a:prstGeom prst="ellipse">
            <a:avLst/>
          </a:prstGeom>
          <a:solidFill>
            <a:schemeClr val="accent3"/>
          </a:solidFill>
          <a:ln w="38100" cmpd="sng">
            <a:solidFill>
              <a:srgbClr val="FFFFFF"/>
            </a:solidFill>
          </a:ln>
          <a:effectLst/>
        </p:spPr>
        <p:style>
          <a:lnRef idx="1">
            <a:schemeClr val="accent3"/>
          </a:lnRef>
          <a:fillRef idx="2">
            <a:schemeClr val="accent3"/>
          </a:fillRef>
          <a:effectRef idx="1">
            <a:schemeClr val="accent3"/>
          </a:effectRef>
          <a:fontRef idx="minor">
            <a:schemeClr val="dk1"/>
          </a:fontRef>
        </p:style>
        <p:txBody>
          <a:bodyPr/>
          <a:lstStyle/>
          <a:p>
            <a:endParaRPr lang="en-US" dirty="0">
              <a:solidFill>
                <a:schemeClr val="bg1"/>
              </a:solidFill>
              <a:latin typeface="BrownStd"/>
            </a:endParaRPr>
          </a:p>
        </p:txBody>
      </p:sp>
      <p:sp>
        <p:nvSpPr>
          <p:cNvPr id="10" name="TextBox 9"/>
          <p:cNvSpPr txBox="1"/>
          <p:nvPr/>
        </p:nvSpPr>
        <p:spPr>
          <a:xfrm>
            <a:off x="561016" y="2540546"/>
            <a:ext cx="1529200" cy="415637"/>
          </a:xfrm>
          <a:prstGeom prst="rect">
            <a:avLst/>
          </a:prstGeom>
        </p:spPr>
        <p:txBody>
          <a:bodyPr vert="horz" wrap="square" lIns="91440" tIns="45720" rIns="91440" bIns="45720" rtlCol="0" anchor="t" anchorCtr="0">
            <a:noAutofit/>
          </a:bodyPr>
          <a:lstStyle/>
          <a:p>
            <a:pPr algn="ctr">
              <a:lnSpc>
                <a:spcPct val="100000"/>
              </a:lnSpc>
              <a:spcBef>
                <a:spcPts val="600"/>
              </a:spcBef>
            </a:pPr>
            <a:r>
              <a:rPr lang="en-US" sz="2800" dirty="0" smtClean="0">
                <a:solidFill>
                  <a:schemeClr val="bg1"/>
                </a:solidFill>
                <a:latin typeface="BrownStd"/>
                <a:cs typeface="BrownStd"/>
              </a:rPr>
              <a:t>500+</a:t>
            </a:r>
          </a:p>
        </p:txBody>
      </p:sp>
      <p:sp>
        <p:nvSpPr>
          <p:cNvPr id="11" name="TextBox 10"/>
          <p:cNvSpPr txBox="1"/>
          <p:nvPr/>
        </p:nvSpPr>
        <p:spPr>
          <a:xfrm>
            <a:off x="2862114" y="2333959"/>
            <a:ext cx="1523484" cy="927882"/>
          </a:xfrm>
          <a:prstGeom prst="rect">
            <a:avLst/>
          </a:prstGeom>
        </p:spPr>
        <p:txBody>
          <a:bodyPr vert="horz" wrap="square" lIns="91440" tIns="45720" rIns="91440" bIns="45720" rtlCol="0" anchor="t" anchorCtr="0">
            <a:noAutofit/>
          </a:bodyPr>
          <a:lstStyle/>
          <a:p>
            <a:pPr algn="ctr">
              <a:lnSpc>
                <a:spcPct val="100000"/>
              </a:lnSpc>
              <a:spcBef>
                <a:spcPts val="0"/>
              </a:spcBef>
            </a:pPr>
            <a:r>
              <a:rPr lang="en-US" sz="2800" dirty="0" smtClean="0">
                <a:solidFill>
                  <a:srgbClr val="FFFFFF"/>
                </a:solidFill>
                <a:latin typeface="BrownStd"/>
                <a:cs typeface="BrownStd"/>
              </a:rPr>
              <a:t>5+ Billion</a:t>
            </a:r>
          </a:p>
        </p:txBody>
      </p:sp>
      <p:sp>
        <p:nvSpPr>
          <p:cNvPr id="12" name="Rectangle 11"/>
          <p:cNvSpPr/>
          <p:nvPr/>
        </p:nvSpPr>
        <p:spPr>
          <a:xfrm>
            <a:off x="454026" y="3791639"/>
            <a:ext cx="1636190" cy="600164"/>
          </a:xfrm>
          <a:prstGeom prst="rect">
            <a:avLst/>
          </a:prstGeom>
        </p:spPr>
        <p:txBody>
          <a:bodyPr wrap="square">
            <a:spAutoFit/>
          </a:bodyPr>
          <a:lstStyle/>
          <a:p>
            <a:pPr algn="ctr">
              <a:lnSpc>
                <a:spcPct val="100000"/>
              </a:lnSpc>
              <a:spcBef>
                <a:spcPts val="600"/>
              </a:spcBef>
            </a:pPr>
            <a:r>
              <a:rPr lang="en-US" sz="1800" dirty="0" smtClean="0">
                <a:solidFill>
                  <a:schemeClr val="tx2"/>
                </a:solidFill>
                <a:latin typeface="BrownStd"/>
                <a:cs typeface="BrownStd"/>
              </a:rPr>
              <a:t>Customers</a:t>
            </a:r>
            <a:endParaRPr lang="en-US" sz="1800" dirty="0">
              <a:solidFill>
                <a:schemeClr val="tx2"/>
              </a:solidFill>
              <a:latin typeface="BrownStd"/>
              <a:cs typeface="BrownStd"/>
            </a:endParaRPr>
          </a:p>
          <a:p>
            <a:pPr algn="ctr">
              <a:lnSpc>
                <a:spcPct val="80000"/>
              </a:lnSpc>
              <a:spcBef>
                <a:spcPts val="600"/>
              </a:spcBef>
            </a:pPr>
            <a:r>
              <a:rPr lang="en-US" sz="1200" dirty="0" smtClean="0">
                <a:solidFill>
                  <a:schemeClr val="tx1">
                    <a:lumMod val="60000"/>
                    <a:lumOff val="40000"/>
                  </a:schemeClr>
                </a:solidFill>
                <a:latin typeface="BrownStd Light"/>
                <a:cs typeface="BrownStd Light"/>
              </a:rPr>
              <a:t>Increasing 50% </a:t>
            </a:r>
            <a:r>
              <a:rPr lang="en-US" sz="1200" dirty="0" err="1" smtClean="0">
                <a:solidFill>
                  <a:schemeClr val="tx1">
                    <a:lumMod val="60000"/>
                    <a:lumOff val="40000"/>
                  </a:schemeClr>
                </a:solidFill>
                <a:latin typeface="BrownStd Light"/>
                <a:cs typeface="BrownStd Light"/>
              </a:rPr>
              <a:t>YoY</a:t>
            </a:r>
            <a:endParaRPr lang="en-US" sz="1200" dirty="0">
              <a:solidFill>
                <a:schemeClr val="tx1">
                  <a:lumMod val="60000"/>
                  <a:lumOff val="40000"/>
                </a:schemeClr>
              </a:solidFill>
              <a:latin typeface="BrownStd Light"/>
              <a:cs typeface="BrownStd Light"/>
            </a:endParaRPr>
          </a:p>
        </p:txBody>
      </p:sp>
      <p:sp>
        <p:nvSpPr>
          <p:cNvPr id="13" name="Rectangle 12"/>
          <p:cNvSpPr/>
          <p:nvPr/>
        </p:nvSpPr>
        <p:spPr>
          <a:xfrm>
            <a:off x="2841291" y="3791639"/>
            <a:ext cx="1544307" cy="747897"/>
          </a:xfrm>
          <a:prstGeom prst="rect">
            <a:avLst/>
          </a:prstGeom>
        </p:spPr>
        <p:txBody>
          <a:bodyPr wrap="square">
            <a:spAutoFit/>
          </a:bodyPr>
          <a:lstStyle/>
          <a:p>
            <a:pPr algn="ctr">
              <a:lnSpc>
                <a:spcPct val="100000"/>
              </a:lnSpc>
              <a:spcBef>
                <a:spcPts val="600"/>
              </a:spcBef>
            </a:pPr>
            <a:r>
              <a:rPr lang="en-US" sz="1800" dirty="0" smtClean="0">
                <a:solidFill>
                  <a:srgbClr val="111F2D"/>
                </a:solidFill>
                <a:latin typeface="BrownStd"/>
                <a:cs typeface="BrownStd"/>
              </a:rPr>
              <a:t>Tracking</a:t>
            </a:r>
          </a:p>
          <a:p>
            <a:pPr algn="ctr">
              <a:lnSpc>
                <a:spcPct val="80000"/>
              </a:lnSpc>
              <a:spcBef>
                <a:spcPts val="600"/>
              </a:spcBef>
            </a:pPr>
            <a:r>
              <a:rPr lang="en-US" sz="1200" dirty="0" smtClean="0">
                <a:solidFill>
                  <a:srgbClr val="8A8A8A"/>
                </a:solidFill>
                <a:latin typeface="BrownStd Light"/>
                <a:cs typeface="BrownStd Light"/>
              </a:rPr>
              <a:t>Consumer actions per month</a:t>
            </a:r>
            <a:endParaRPr lang="en-US" sz="1200" dirty="0">
              <a:solidFill>
                <a:srgbClr val="8A8A8A"/>
              </a:solidFill>
              <a:latin typeface="BrownStd Light"/>
              <a:cs typeface="BrownStd Light"/>
            </a:endParaRPr>
          </a:p>
        </p:txBody>
      </p:sp>
      <p:sp>
        <p:nvSpPr>
          <p:cNvPr id="14" name="TextBox 13"/>
          <p:cNvSpPr txBox="1"/>
          <p:nvPr/>
        </p:nvSpPr>
        <p:spPr>
          <a:xfrm>
            <a:off x="5058611" y="2600794"/>
            <a:ext cx="1544306" cy="415637"/>
          </a:xfrm>
          <a:prstGeom prst="rect">
            <a:avLst/>
          </a:prstGeom>
        </p:spPr>
        <p:txBody>
          <a:bodyPr vert="horz" wrap="square" lIns="91440" tIns="45720" rIns="91440" bIns="45720" rtlCol="0" anchor="t" anchorCtr="0">
            <a:noAutofit/>
          </a:bodyPr>
          <a:lstStyle/>
          <a:p>
            <a:pPr algn="ctr">
              <a:lnSpc>
                <a:spcPct val="100000"/>
              </a:lnSpc>
              <a:spcBef>
                <a:spcPts val="600"/>
              </a:spcBef>
            </a:pPr>
            <a:r>
              <a:rPr lang="en-US" sz="2800" dirty="0" smtClean="0">
                <a:solidFill>
                  <a:srgbClr val="FFFFFF"/>
                </a:solidFill>
                <a:latin typeface="BrownStd"/>
                <a:cs typeface="BrownStd"/>
              </a:rPr>
              <a:t>71%</a:t>
            </a:r>
          </a:p>
        </p:txBody>
      </p:sp>
      <p:sp>
        <p:nvSpPr>
          <p:cNvPr id="15" name="Rectangle 14"/>
          <p:cNvSpPr/>
          <p:nvPr/>
        </p:nvSpPr>
        <p:spPr>
          <a:xfrm>
            <a:off x="5058611" y="3791639"/>
            <a:ext cx="1544306" cy="747897"/>
          </a:xfrm>
          <a:prstGeom prst="rect">
            <a:avLst/>
          </a:prstGeom>
        </p:spPr>
        <p:txBody>
          <a:bodyPr wrap="square">
            <a:spAutoFit/>
          </a:bodyPr>
          <a:lstStyle/>
          <a:p>
            <a:pPr algn="ctr">
              <a:lnSpc>
                <a:spcPct val="100000"/>
              </a:lnSpc>
              <a:spcBef>
                <a:spcPts val="600"/>
              </a:spcBef>
            </a:pPr>
            <a:r>
              <a:rPr lang="en-US" sz="1800" dirty="0" smtClean="0">
                <a:solidFill>
                  <a:srgbClr val="111F2D"/>
                </a:solidFill>
                <a:latin typeface="BrownStd"/>
                <a:cs typeface="BrownStd"/>
              </a:rPr>
              <a:t>Revenue</a:t>
            </a:r>
          </a:p>
          <a:p>
            <a:pPr algn="ctr">
              <a:lnSpc>
                <a:spcPct val="80000"/>
              </a:lnSpc>
              <a:spcBef>
                <a:spcPts val="600"/>
              </a:spcBef>
            </a:pPr>
            <a:r>
              <a:rPr lang="en-US" sz="1200" dirty="0" err="1" smtClean="0">
                <a:solidFill>
                  <a:srgbClr val="8A8A8A"/>
                </a:solidFill>
                <a:latin typeface="BrownStd Light"/>
                <a:cs typeface="BrownStd Light"/>
              </a:rPr>
              <a:t>YoY</a:t>
            </a:r>
            <a:r>
              <a:rPr lang="en-US" sz="1200" dirty="0" smtClean="0">
                <a:solidFill>
                  <a:srgbClr val="8A8A8A"/>
                </a:solidFill>
                <a:latin typeface="BrownStd Light"/>
                <a:cs typeface="BrownStd Light"/>
              </a:rPr>
              <a:t> growth </a:t>
            </a:r>
            <a:br>
              <a:rPr lang="en-US" sz="1200" dirty="0" smtClean="0">
                <a:solidFill>
                  <a:srgbClr val="8A8A8A"/>
                </a:solidFill>
                <a:latin typeface="BrownStd Light"/>
                <a:cs typeface="BrownStd Light"/>
              </a:rPr>
            </a:br>
            <a:r>
              <a:rPr lang="en-US" sz="1200" dirty="0" smtClean="0">
                <a:solidFill>
                  <a:srgbClr val="8A8A8A"/>
                </a:solidFill>
                <a:latin typeface="BrownStd Light"/>
                <a:cs typeface="BrownStd Light"/>
              </a:rPr>
              <a:t>(2014)</a:t>
            </a:r>
            <a:endParaRPr lang="en-US" sz="1200" dirty="0">
              <a:solidFill>
                <a:srgbClr val="8A8A8A"/>
              </a:solidFill>
              <a:latin typeface="BrownStd Light"/>
              <a:cs typeface="BrownStd Light"/>
            </a:endParaRPr>
          </a:p>
        </p:txBody>
      </p:sp>
      <p:sp>
        <p:nvSpPr>
          <p:cNvPr id="16" name="TextBox 15"/>
          <p:cNvSpPr txBox="1"/>
          <p:nvPr/>
        </p:nvSpPr>
        <p:spPr>
          <a:xfrm>
            <a:off x="7069689" y="2579401"/>
            <a:ext cx="1544306" cy="415637"/>
          </a:xfrm>
          <a:prstGeom prst="rect">
            <a:avLst/>
          </a:prstGeom>
        </p:spPr>
        <p:txBody>
          <a:bodyPr vert="horz" wrap="square" lIns="91440" tIns="45720" rIns="91440" bIns="45720" rtlCol="0" anchor="t" anchorCtr="0">
            <a:noAutofit/>
          </a:bodyPr>
          <a:lstStyle/>
          <a:p>
            <a:pPr algn="ctr">
              <a:lnSpc>
                <a:spcPct val="100000"/>
              </a:lnSpc>
              <a:spcBef>
                <a:spcPts val="600"/>
              </a:spcBef>
            </a:pPr>
            <a:r>
              <a:rPr lang="en-US" sz="2800" dirty="0">
                <a:solidFill>
                  <a:srgbClr val="FFFFFF"/>
                </a:solidFill>
                <a:latin typeface="BrownStd"/>
                <a:cs typeface="BrownStd"/>
              </a:rPr>
              <a:t>1</a:t>
            </a:r>
            <a:r>
              <a:rPr lang="en-US" sz="2800" dirty="0" smtClean="0">
                <a:solidFill>
                  <a:srgbClr val="FFFFFF"/>
                </a:solidFill>
                <a:latin typeface="BrownStd"/>
                <a:cs typeface="BrownStd"/>
              </a:rPr>
              <a:t>00+</a:t>
            </a:r>
          </a:p>
        </p:txBody>
      </p:sp>
      <p:sp>
        <p:nvSpPr>
          <p:cNvPr id="17" name="Rectangle 16"/>
          <p:cNvSpPr/>
          <p:nvPr/>
        </p:nvSpPr>
        <p:spPr>
          <a:xfrm>
            <a:off x="7069689" y="3791639"/>
            <a:ext cx="1544306" cy="747897"/>
          </a:xfrm>
          <a:prstGeom prst="rect">
            <a:avLst/>
          </a:prstGeom>
        </p:spPr>
        <p:txBody>
          <a:bodyPr wrap="square">
            <a:spAutoFit/>
          </a:bodyPr>
          <a:lstStyle/>
          <a:p>
            <a:pPr algn="ctr">
              <a:lnSpc>
                <a:spcPct val="100000"/>
              </a:lnSpc>
              <a:spcBef>
                <a:spcPts val="600"/>
              </a:spcBef>
            </a:pPr>
            <a:r>
              <a:rPr lang="en-US" sz="1800" dirty="0" smtClean="0">
                <a:solidFill>
                  <a:srgbClr val="111F2D"/>
                </a:solidFill>
                <a:latin typeface="BrownStd"/>
                <a:cs typeface="BrownStd"/>
              </a:rPr>
              <a:t>Employees </a:t>
            </a:r>
            <a:endParaRPr lang="en-US" sz="1800" dirty="0">
              <a:solidFill>
                <a:srgbClr val="111F2D"/>
              </a:solidFill>
              <a:latin typeface="BrownStd"/>
              <a:cs typeface="BrownStd"/>
            </a:endParaRPr>
          </a:p>
          <a:p>
            <a:pPr algn="ctr">
              <a:lnSpc>
                <a:spcPct val="80000"/>
              </a:lnSpc>
              <a:spcBef>
                <a:spcPts val="600"/>
              </a:spcBef>
            </a:pPr>
            <a:r>
              <a:rPr lang="en-US" sz="1200" dirty="0" smtClean="0">
                <a:solidFill>
                  <a:srgbClr val="8A8A8A"/>
                </a:solidFill>
                <a:latin typeface="BrownStd Light"/>
                <a:cs typeface="BrownStd Light"/>
              </a:rPr>
              <a:t>72% expansion </a:t>
            </a:r>
            <a:br>
              <a:rPr lang="en-US" sz="1200" dirty="0" smtClean="0">
                <a:solidFill>
                  <a:srgbClr val="8A8A8A"/>
                </a:solidFill>
                <a:latin typeface="BrownStd Light"/>
                <a:cs typeface="BrownStd Light"/>
              </a:rPr>
            </a:br>
            <a:r>
              <a:rPr lang="en-US" sz="1200" dirty="0" smtClean="0">
                <a:solidFill>
                  <a:srgbClr val="8A8A8A"/>
                </a:solidFill>
                <a:latin typeface="BrownStd Light"/>
                <a:cs typeface="BrownStd Light"/>
              </a:rPr>
              <a:t>of team</a:t>
            </a:r>
            <a:endParaRPr lang="en-US" sz="1200" dirty="0">
              <a:solidFill>
                <a:srgbClr val="8A8A8A"/>
              </a:solidFill>
              <a:latin typeface="BrownStd Light"/>
              <a:cs typeface="BrownStd Light"/>
            </a:endParaRPr>
          </a:p>
        </p:txBody>
      </p:sp>
      <p:sp>
        <p:nvSpPr>
          <p:cNvPr id="21" name="TextBox 20"/>
          <p:cNvSpPr txBox="1"/>
          <p:nvPr/>
        </p:nvSpPr>
        <p:spPr>
          <a:xfrm>
            <a:off x="492495" y="804569"/>
            <a:ext cx="6057007" cy="863313"/>
          </a:xfrm>
          <a:prstGeom prst="rect">
            <a:avLst/>
          </a:prstGeom>
          <a:noFill/>
        </p:spPr>
        <p:txBody>
          <a:bodyPr wrap="square" rtlCol="0">
            <a:spAutoFit/>
          </a:bodyPr>
          <a:lstStyle/>
          <a:p>
            <a:pPr marL="342900" indent="-342900">
              <a:lnSpc>
                <a:spcPct val="70000"/>
              </a:lnSpc>
              <a:spcBef>
                <a:spcPts val="1200"/>
              </a:spcBef>
              <a:buClr>
                <a:schemeClr val="tx1">
                  <a:lumMod val="60000"/>
                  <a:lumOff val="40000"/>
                </a:schemeClr>
              </a:buClr>
              <a:buSzPct val="120000"/>
              <a:buFont typeface="Arial"/>
              <a:buChar char="•"/>
            </a:pPr>
            <a:r>
              <a:rPr lang="en-US" sz="1400" dirty="0" err="1" smtClean="0">
                <a:solidFill>
                  <a:schemeClr val="tx1">
                    <a:lumMod val="60000"/>
                    <a:lumOff val="40000"/>
                  </a:schemeClr>
                </a:solidFill>
                <a:latin typeface="BrownStd Light"/>
                <a:cs typeface="BrownStd Light"/>
              </a:rPr>
              <a:t>Accelerize</a:t>
            </a:r>
            <a:r>
              <a:rPr lang="en-US" sz="1400" dirty="0" smtClean="0">
                <a:solidFill>
                  <a:schemeClr val="tx1">
                    <a:lumMod val="60000"/>
                    <a:lumOff val="40000"/>
                  </a:schemeClr>
                </a:solidFill>
                <a:latin typeface="BrownStd Light"/>
                <a:cs typeface="BrownStd Light"/>
              </a:rPr>
              <a:t> Inc. (OTCQB: ACLZ) </a:t>
            </a:r>
            <a:r>
              <a:rPr lang="en-US" sz="1400" dirty="0" err="1" smtClean="0">
                <a:solidFill>
                  <a:schemeClr val="tx1">
                    <a:lumMod val="60000"/>
                    <a:lumOff val="40000"/>
                  </a:schemeClr>
                </a:solidFill>
                <a:latin typeface="BrownStd Light"/>
                <a:cs typeface="BrownStd Light"/>
              </a:rPr>
              <a:t>dba</a:t>
            </a:r>
            <a:r>
              <a:rPr lang="en-US" sz="1400" dirty="0" smtClean="0">
                <a:solidFill>
                  <a:schemeClr val="tx1">
                    <a:lumMod val="60000"/>
                    <a:lumOff val="40000"/>
                  </a:schemeClr>
                </a:solidFill>
                <a:latin typeface="BrownStd Light"/>
                <a:cs typeface="BrownStd Light"/>
              </a:rPr>
              <a:t> CAKE</a:t>
            </a:r>
          </a:p>
          <a:p>
            <a:pPr marL="342900" indent="-342900">
              <a:lnSpc>
                <a:spcPct val="70000"/>
              </a:lnSpc>
              <a:spcBef>
                <a:spcPts val="1200"/>
              </a:spcBef>
              <a:buClr>
                <a:schemeClr val="tx1">
                  <a:lumMod val="60000"/>
                  <a:lumOff val="40000"/>
                </a:schemeClr>
              </a:buClr>
              <a:buSzPct val="120000"/>
              <a:buFont typeface="Arial"/>
              <a:buChar char="•"/>
            </a:pPr>
            <a:r>
              <a:rPr lang="en-US" sz="1400" dirty="0" smtClean="0">
                <a:solidFill>
                  <a:schemeClr val="tx1">
                    <a:lumMod val="60000"/>
                    <a:lumOff val="40000"/>
                  </a:schemeClr>
                </a:solidFill>
                <a:latin typeface="BrownStd Light"/>
                <a:cs typeface="BrownStd Light"/>
              </a:rPr>
              <a:t>CAKE product launched in 2010</a:t>
            </a:r>
          </a:p>
          <a:p>
            <a:pPr marL="342900" indent="-342900">
              <a:lnSpc>
                <a:spcPct val="70000"/>
              </a:lnSpc>
              <a:spcBef>
                <a:spcPts val="1200"/>
              </a:spcBef>
              <a:buClr>
                <a:schemeClr val="tx1">
                  <a:lumMod val="60000"/>
                  <a:lumOff val="40000"/>
                </a:schemeClr>
              </a:buClr>
              <a:buSzPct val="120000"/>
              <a:buFont typeface="Arial"/>
              <a:buChar char="•"/>
            </a:pPr>
            <a:r>
              <a:rPr lang="en-US" sz="1400" dirty="0" smtClean="0">
                <a:solidFill>
                  <a:schemeClr val="tx1">
                    <a:lumMod val="60000"/>
                    <a:lumOff val="40000"/>
                  </a:schemeClr>
                </a:solidFill>
                <a:latin typeface="BrownStd Light"/>
                <a:cs typeface="BrownStd Light"/>
              </a:rPr>
              <a:t>Offices: Los Angeles, New York, Sydney and London</a:t>
            </a:r>
          </a:p>
        </p:txBody>
      </p:sp>
      <p:sp>
        <p:nvSpPr>
          <p:cNvPr id="4" name="TextBox 3"/>
          <p:cNvSpPr txBox="1"/>
          <p:nvPr/>
        </p:nvSpPr>
        <p:spPr>
          <a:xfrm>
            <a:off x="4575709" y="4984759"/>
            <a:ext cx="914400" cy="914400"/>
          </a:xfrm>
          <a:prstGeom prst="rect">
            <a:avLst/>
          </a:prstGeom>
        </p:spPr>
        <p:txBody>
          <a:bodyPr vert="horz" wrap="none" lIns="91440" tIns="45720" rIns="91440" bIns="45720" rtlCol="0" anchor="t" anchorCtr="0">
            <a:noAutofit/>
          </a:bodyPr>
          <a:lstStyle/>
          <a:p>
            <a:pPr>
              <a:lnSpc>
                <a:spcPct val="100000"/>
              </a:lnSpc>
              <a:spcBef>
                <a:spcPts val="600"/>
              </a:spcBef>
            </a:pPr>
            <a:endParaRPr lang="en-US" sz="1400" dirty="0" err="1" smtClean="0">
              <a:solidFill>
                <a:schemeClr val="tx1">
                  <a:lumMod val="75000"/>
                  <a:lumOff val="25000"/>
                </a:schemeClr>
              </a:solidFill>
              <a:latin typeface="BrownStd"/>
            </a:endParaRPr>
          </a:p>
        </p:txBody>
      </p:sp>
      <p:sp>
        <p:nvSpPr>
          <p:cNvPr id="3" name="Title 2"/>
          <p:cNvSpPr>
            <a:spLocks noGrp="1"/>
          </p:cNvSpPr>
          <p:nvPr>
            <p:ph type="title"/>
          </p:nvPr>
        </p:nvSpPr>
        <p:spPr/>
        <p:txBody>
          <a:bodyPr/>
          <a:lstStyle/>
          <a:p>
            <a:r>
              <a:rPr lang="en-US" dirty="0" smtClean="0"/>
              <a:t>Who is CAKE?</a:t>
            </a:r>
            <a:endParaRPr lang="en-US" dirty="0"/>
          </a:p>
        </p:txBody>
      </p:sp>
    </p:spTree>
    <p:extLst>
      <p:ext uri="{BB962C8B-B14F-4D97-AF65-F5344CB8AC3E}">
        <p14:creationId xmlns:p14="http://schemas.microsoft.com/office/powerpoint/2010/main" val="715477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1000"/>
                                        <p:tgtEl>
                                          <p:spTgt spid="12"/>
                                        </p:tgtEl>
                                      </p:cBhvr>
                                    </p:animEffect>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1000"/>
                                        <p:tgtEl>
                                          <p:spTgt spid="7"/>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1000"/>
                                        <p:tgtEl>
                                          <p:spTgt spid="13"/>
                                        </p:tgtEl>
                                      </p:cBhvr>
                                    </p:animEffect>
                                  </p:childTnLst>
                                </p:cTn>
                              </p:par>
                            </p:childTnLst>
                          </p:cTn>
                        </p:par>
                        <p:par>
                          <p:cTn id="18" fill="hold">
                            <p:stCondLst>
                              <p:cond delay="2000"/>
                            </p:stCondLst>
                            <p:childTnLst>
                              <p:par>
                                <p:cTn id="19" presetID="9"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1000"/>
                                        <p:tgtEl>
                                          <p:spTgt spid="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1000"/>
                                        <p:tgtEl>
                                          <p:spTgt spid="15"/>
                                        </p:tgtEl>
                                      </p:cBhvr>
                                    </p:animEffect>
                                  </p:childTnLst>
                                </p:cTn>
                              </p:par>
                            </p:childTnLst>
                          </p:cTn>
                        </p:par>
                        <p:par>
                          <p:cTn id="25" fill="hold">
                            <p:stCondLst>
                              <p:cond delay="3000"/>
                            </p:stCondLst>
                            <p:childTnLst>
                              <p:par>
                                <p:cTn id="26" presetID="9"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1000"/>
                                        <p:tgtEl>
                                          <p:spTgt spid="9"/>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p:bldP spid="13" grpId="0"/>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7" name="Rectangle 56"/>
          <p:cNvSpPr/>
          <p:nvPr/>
        </p:nvSpPr>
        <p:spPr>
          <a:xfrm>
            <a:off x="0" y="1"/>
            <a:ext cx="9144000" cy="83364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1400" dirty="0" smtClean="0">
              <a:latin typeface="BrownStd"/>
            </a:endParaRPr>
          </a:p>
        </p:txBody>
      </p:sp>
      <p:sp>
        <p:nvSpPr>
          <p:cNvPr id="2" name="Title 1"/>
          <p:cNvSpPr>
            <a:spLocks noGrp="1"/>
          </p:cNvSpPr>
          <p:nvPr>
            <p:ph type="title"/>
          </p:nvPr>
        </p:nvSpPr>
        <p:spPr/>
        <p:txBody>
          <a:bodyPr>
            <a:normAutofit fontScale="90000"/>
          </a:bodyPr>
          <a:lstStyle/>
          <a:p>
            <a:r>
              <a:rPr lang="en-US" dirty="0" smtClean="0"/>
              <a:t>A few of our 500+ customers…</a:t>
            </a:r>
            <a:endParaRPr lang="en-US" dirty="0"/>
          </a:p>
        </p:txBody>
      </p:sp>
      <p:grpSp>
        <p:nvGrpSpPr>
          <p:cNvPr id="29" name="Group 28"/>
          <p:cNvGrpSpPr/>
          <p:nvPr/>
        </p:nvGrpSpPr>
        <p:grpSpPr>
          <a:xfrm>
            <a:off x="7341601" y="3522000"/>
            <a:ext cx="1345199" cy="863249"/>
            <a:chOff x="7308395" y="5077754"/>
            <a:chExt cx="1345199" cy="863249"/>
          </a:xfrm>
        </p:grpSpPr>
        <p:sp>
          <p:nvSpPr>
            <p:cNvPr id="30" name="Shape 79"/>
            <p:cNvSpPr/>
            <p:nvPr/>
          </p:nvSpPr>
          <p:spPr>
            <a:xfrm>
              <a:off x="7308395" y="5077754"/>
              <a:ext cx="1345199" cy="86324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nSpc>
                  <a:spcPct val="100000"/>
                </a:lnSpc>
                <a:spcBef>
                  <a:spcPts val="0"/>
                </a:spcBef>
                <a:defRPr sz="800">
                  <a:solidFill>
                    <a:srgbClr val="FFFFFF"/>
                  </a:solidFill>
                  <a:latin typeface="Helvetica Neue"/>
                  <a:ea typeface="Helvetica Neue"/>
                  <a:cs typeface="Helvetica Neue"/>
                  <a:sym typeface="Helvetica Neue"/>
                </a:defRPr>
              </a:lvl1pPr>
            </a:lstStyle>
            <a:p>
              <a:pPr lvl="0">
                <a:defRPr sz="1800">
                  <a:solidFill>
                    <a:srgbClr val="000000"/>
                  </a:solidFill>
                </a:defRPr>
              </a:pPr>
              <a:r>
                <a:rPr sz="800">
                  <a:solidFill>
                    <a:srgbClr val="FFFFFF"/>
                  </a:solidFill>
                </a:rPr>
                <a:t>a</a:t>
              </a:r>
            </a:p>
          </p:txBody>
        </p:sp>
        <p:pic>
          <p:nvPicPr>
            <p:cNvPr id="31" name="Picture 30" descr="Unknown.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5158" y="5315044"/>
              <a:ext cx="971673" cy="388669"/>
            </a:xfrm>
            <a:prstGeom prst="rect">
              <a:avLst/>
            </a:prstGeom>
          </p:spPr>
        </p:pic>
      </p:grpSp>
      <p:sp>
        <p:nvSpPr>
          <p:cNvPr id="4" name="Rectangle 3"/>
          <p:cNvSpPr/>
          <p:nvPr/>
        </p:nvSpPr>
        <p:spPr>
          <a:xfrm>
            <a:off x="457200" y="1109430"/>
            <a:ext cx="1345199" cy="8632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1400" dirty="0" smtClean="0">
              <a:latin typeface="BrownStd"/>
            </a:endParaRPr>
          </a:p>
        </p:txBody>
      </p:sp>
      <p:sp>
        <p:nvSpPr>
          <p:cNvPr id="32" name="Rectangle 31"/>
          <p:cNvSpPr/>
          <p:nvPr/>
        </p:nvSpPr>
        <p:spPr>
          <a:xfrm>
            <a:off x="454025" y="2315715"/>
            <a:ext cx="1345199" cy="8632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1400" dirty="0" smtClean="0">
              <a:latin typeface="BrownStd"/>
            </a:endParaRPr>
          </a:p>
        </p:txBody>
      </p:sp>
      <p:sp>
        <p:nvSpPr>
          <p:cNvPr id="33" name="Rectangle 32"/>
          <p:cNvSpPr/>
          <p:nvPr/>
        </p:nvSpPr>
        <p:spPr>
          <a:xfrm>
            <a:off x="457200" y="3522001"/>
            <a:ext cx="1345199" cy="8632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1400" dirty="0" smtClean="0">
              <a:latin typeface="BrownStd"/>
            </a:endParaRPr>
          </a:p>
        </p:txBody>
      </p:sp>
      <p:sp>
        <p:nvSpPr>
          <p:cNvPr id="34" name="Rectangle 33"/>
          <p:cNvSpPr/>
          <p:nvPr/>
        </p:nvSpPr>
        <p:spPr>
          <a:xfrm>
            <a:off x="2179094" y="1109430"/>
            <a:ext cx="1345199" cy="8632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1400" dirty="0" smtClean="0">
              <a:latin typeface="BrownStd"/>
            </a:endParaRPr>
          </a:p>
        </p:txBody>
      </p:sp>
      <p:sp>
        <p:nvSpPr>
          <p:cNvPr id="35" name="Rectangle 34"/>
          <p:cNvSpPr/>
          <p:nvPr/>
        </p:nvSpPr>
        <p:spPr>
          <a:xfrm>
            <a:off x="2177507" y="2315715"/>
            <a:ext cx="1345199" cy="8632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1400" dirty="0" smtClean="0">
              <a:latin typeface="BrownStd"/>
            </a:endParaRPr>
          </a:p>
        </p:txBody>
      </p:sp>
      <p:sp>
        <p:nvSpPr>
          <p:cNvPr id="36" name="Rectangle 35"/>
          <p:cNvSpPr/>
          <p:nvPr/>
        </p:nvSpPr>
        <p:spPr>
          <a:xfrm>
            <a:off x="2182269" y="3522001"/>
            <a:ext cx="1345199" cy="8632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1400" dirty="0" smtClean="0">
              <a:latin typeface="BrownStd"/>
            </a:endParaRPr>
          </a:p>
        </p:txBody>
      </p:sp>
      <p:sp>
        <p:nvSpPr>
          <p:cNvPr id="37" name="Rectangle 36"/>
          <p:cNvSpPr/>
          <p:nvPr/>
        </p:nvSpPr>
        <p:spPr>
          <a:xfrm>
            <a:off x="3900988" y="1109430"/>
            <a:ext cx="1345199" cy="8632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1400" dirty="0" smtClean="0">
              <a:latin typeface="BrownStd"/>
            </a:endParaRPr>
          </a:p>
        </p:txBody>
      </p:sp>
      <p:sp>
        <p:nvSpPr>
          <p:cNvPr id="38" name="Rectangle 37"/>
          <p:cNvSpPr/>
          <p:nvPr/>
        </p:nvSpPr>
        <p:spPr>
          <a:xfrm>
            <a:off x="3899401" y="2315715"/>
            <a:ext cx="1345199" cy="8632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1400" dirty="0" smtClean="0">
              <a:latin typeface="BrownStd"/>
            </a:endParaRPr>
          </a:p>
        </p:txBody>
      </p:sp>
      <p:sp>
        <p:nvSpPr>
          <p:cNvPr id="39" name="Rectangle 38"/>
          <p:cNvSpPr/>
          <p:nvPr/>
        </p:nvSpPr>
        <p:spPr>
          <a:xfrm>
            <a:off x="3904163" y="3522001"/>
            <a:ext cx="1345199" cy="8632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1400" dirty="0" smtClean="0">
              <a:latin typeface="BrownStd"/>
            </a:endParaRPr>
          </a:p>
        </p:txBody>
      </p:sp>
      <p:sp>
        <p:nvSpPr>
          <p:cNvPr id="40" name="Rectangle 39"/>
          <p:cNvSpPr/>
          <p:nvPr/>
        </p:nvSpPr>
        <p:spPr>
          <a:xfrm>
            <a:off x="5622882" y="1109430"/>
            <a:ext cx="1345199" cy="8632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1400" dirty="0" smtClean="0">
              <a:latin typeface="BrownStd"/>
            </a:endParaRPr>
          </a:p>
        </p:txBody>
      </p:sp>
      <p:sp>
        <p:nvSpPr>
          <p:cNvPr id="41" name="Rectangle 40"/>
          <p:cNvSpPr/>
          <p:nvPr/>
        </p:nvSpPr>
        <p:spPr>
          <a:xfrm>
            <a:off x="5621295" y="2315715"/>
            <a:ext cx="1345199" cy="8632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1400" dirty="0" smtClean="0">
              <a:latin typeface="BrownStd"/>
            </a:endParaRPr>
          </a:p>
        </p:txBody>
      </p:sp>
      <p:sp>
        <p:nvSpPr>
          <p:cNvPr id="42" name="Rectangle 41"/>
          <p:cNvSpPr/>
          <p:nvPr/>
        </p:nvSpPr>
        <p:spPr>
          <a:xfrm>
            <a:off x="5626057" y="3522001"/>
            <a:ext cx="1345199" cy="8632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1400" dirty="0" smtClean="0">
              <a:latin typeface="BrownStd"/>
            </a:endParaRPr>
          </a:p>
        </p:txBody>
      </p:sp>
      <p:sp>
        <p:nvSpPr>
          <p:cNvPr id="43" name="Rectangle 42"/>
          <p:cNvSpPr/>
          <p:nvPr/>
        </p:nvSpPr>
        <p:spPr>
          <a:xfrm>
            <a:off x="7344776" y="1109430"/>
            <a:ext cx="1345199" cy="8632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1400" dirty="0" smtClean="0">
              <a:latin typeface="BrownStd"/>
            </a:endParaRPr>
          </a:p>
        </p:txBody>
      </p:sp>
      <p:sp>
        <p:nvSpPr>
          <p:cNvPr id="44" name="Rectangle 43"/>
          <p:cNvSpPr/>
          <p:nvPr/>
        </p:nvSpPr>
        <p:spPr>
          <a:xfrm>
            <a:off x="7340014" y="2315714"/>
            <a:ext cx="1345199" cy="8632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1400" dirty="0" smtClean="0">
              <a:latin typeface="BrownStd"/>
            </a:endParaRPr>
          </a:p>
        </p:txBody>
      </p:sp>
      <p:pic>
        <p:nvPicPr>
          <p:cNvPr id="28" name="Picture 27" descr="Legalzoom-Logo-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457" y="1328617"/>
            <a:ext cx="1165611" cy="436252"/>
          </a:xfrm>
          <a:prstGeom prst="rect">
            <a:avLst/>
          </a:prstGeom>
        </p:spPr>
      </p:pic>
      <p:pic>
        <p:nvPicPr>
          <p:cNvPr id="45" name="Picture 44" descr="EHarmony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1590" y="1439802"/>
            <a:ext cx="1071318" cy="220501"/>
          </a:xfrm>
          <a:prstGeom prst="rect">
            <a:avLst/>
          </a:prstGeom>
        </p:spPr>
      </p:pic>
      <p:pic>
        <p:nvPicPr>
          <p:cNvPr id="46" name="Picture 45" descr="LendingTree-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1435" y="1412818"/>
            <a:ext cx="1112601" cy="267024"/>
          </a:xfrm>
          <a:prstGeom prst="rect">
            <a:avLst/>
          </a:prstGeom>
        </p:spPr>
      </p:pic>
      <p:pic>
        <p:nvPicPr>
          <p:cNvPr id="47" name="Picture 46" descr="Alaska-Airlines-Log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5445" y="1352609"/>
            <a:ext cx="1202196" cy="535294"/>
          </a:xfrm>
          <a:prstGeom prst="rect">
            <a:avLst/>
          </a:prstGeom>
        </p:spPr>
      </p:pic>
      <p:pic>
        <p:nvPicPr>
          <p:cNvPr id="48" name="Picture 47" descr="Local_Logo55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3025" y="1347841"/>
            <a:ext cx="847473" cy="372888"/>
          </a:xfrm>
          <a:prstGeom prst="rect">
            <a:avLst/>
          </a:prstGeom>
        </p:spPr>
      </p:pic>
      <p:pic>
        <p:nvPicPr>
          <p:cNvPr id="49" name="Picture 48" descr="Barclays.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8021" y="2676770"/>
            <a:ext cx="1059722" cy="176620"/>
          </a:xfrm>
          <a:prstGeom prst="rect">
            <a:avLst/>
          </a:prstGeom>
        </p:spPr>
      </p:pic>
      <p:pic>
        <p:nvPicPr>
          <p:cNvPr id="50" name="Picture 49" descr="TheHomeDepot.svg.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8155" y="2496891"/>
            <a:ext cx="502144" cy="502144"/>
          </a:xfrm>
          <a:prstGeom prst="rect">
            <a:avLst/>
          </a:prstGeom>
        </p:spPr>
      </p:pic>
      <p:pic>
        <p:nvPicPr>
          <p:cNvPr id="51" name="Picture 50" descr="matchcom_logo.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97648" y="3878202"/>
            <a:ext cx="1123304" cy="213428"/>
          </a:xfrm>
          <a:prstGeom prst="rect">
            <a:avLst/>
          </a:prstGeom>
        </p:spPr>
      </p:pic>
      <p:pic>
        <p:nvPicPr>
          <p:cNvPr id="52" name="Picture 51" descr="yellow_pages_2013_00_logo_detail.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13504" y="2522729"/>
            <a:ext cx="586079" cy="453625"/>
          </a:xfrm>
          <a:prstGeom prst="rect">
            <a:avLst/>
          </a:prstGeom>
        </p:spPr>
      </p:pic>
      <p:pic>
        <p:nvPicPr>
          <p:cNvPr id="53" name="Picture 52" descr="Experian.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41906" y="2531896"/>
            <a:ext cx="1160274" cy="443863"/>
          </a:xfrm>
          <a:prstGeom prst="rect">
            <a:avLst/>
          </a:prstGeom>
        </p:spPr>
      </p:pic>
      <p:pic>
        <p:nvPicPr>
          <p:cNvPr id="55" name="Picture 54" descr="motive.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4481" y="3803279"/>
            <a:ext cx="928350" cy="288351"/>
          </a:xfrm>
          <a:prstGeom prst="rect">
            <a:avLst/>
          </a:prstGeom>
        </p:spPr>
      </p:pic>
      <p:pic>
        <p:nvPicPr>
          <p:cNvPr id="56" name="Picture 55" descr="retailmenot-logo.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43018" y="3810653"/>
            <a:ext cx="1040351" cy="305254"/>
          </a:xfrm>
          <a:prstGeom prst="rect">
            <a:avLst/>
          </a:prstGeom>
        </p:spPr>
      </p:pic>
      <p:sp>
        <p:nvSpPr>
          <p:cNvPr id="3" name="TextBox 2"/>
          <p:cNvSpPr txBox="1"/>
          <p:nvPr/>
        </p:nvSpPr>
        <p:spPr>
          <a:xfrm>
            <a:off x="5263444" y="2215444"/>
            <a:ext cx="914400" cy="914400"/>
          </a:xfrm>
          <a:prstGeom prst="rect">
            <a:avLst/>
          </a:prstGeom>
        </p:spPr>
        <p:txBody>
          <a:bodyPr vert="horz" wrap="none" lIns="91440" tIns="45720" rIns="91440" bIns="45720" rtlCol="0" anchor="t" anchorCtr="0">
            <a:noAutofit/>
          </a:bodyPr>
          <a:lstStyle/>
          <a:p>
            <a:pPr>
              <a:lnSpc>
                <a:spcPct val="100000"/>
              </a:lnSpc>
              <a:spcBef>
                <a:spcPts val="600"/>
              </a:spcBef>
            </a:pPr>
            <a:endParaRPr lang="en-US" sz="1400" dirty="0" err="1" smtClean="0">
              <a:solidFill>
                <a:schemeClr val="tx1">
                  <a:lumMod val="75000"/>
                  <a:lumOff val="25000"/>
                </a:schemeClr>
              </a:solidFill>
              <a:latin typeface="Gill Sans" panose="020B0602020204020204" pitchFamily="34" charset="0"/>
            </a:endParaRPr>
          </a:p>
        </p:txBody>
      </p:sp>
      <p:sp>
        <p:nvSpPr>
          <p:cNvPr id="5" name="TextBox 4"/>
          <p:cNvSpPr txBox="1"/>
          <p:nvPr/>
        </p:nvSpPr>
        <p:spPr>
          <a:xfrm>
            <a:off x="3904163" y="2607600"/>
            <a:ext cx="1295509" cy="368159"/>
          </a:xfrm>
          <a:prstGeom prst="rect">
            <a:avLst/>
          </a:prstGeom>
        </p:spPr>
        <p:txBody>
          <a:bodyPr vert="horz" wrap="none" lIns="91440" tIns="45720" rIns="91440" bIns="45720" rtlCol="0" anchor="t" anchorCtr="0">
            <a:noAutofit/>
          </a:bodyPr>
          <a:lstStyle/>
          <a:p>
            <a:pPr>
              <a:lnSpc>
                <a:spcPct val="100000"/>
              </a:lnSpc>
              <a:spcBef>
                <a:spcPts val="600"/>
              </a:spcBef>
            </a:pPr>
            <a:r>
              <a:rPr lang="en-US" sz="1400" dirty="0" smtClean="0">
                <a:solidFill>
                  <a:schemeClr val="tx1">
                    <a:lumMod val="75000"/>
                    <a:lumOff val="25000"/>
                  </a:schemeClr>
                </a:solidFill>
                <a:latin typeface="Gill Sans" panose="020B0602020204020204" pitchFamily="34" charset="0"/>
              </a:rPr>
              <a:t>[YOUR LOGO]</a:t>
            </a:r>
          </a:p>
        </p:txBody>
      </p:sp>
      <p:pic>
        <p:nvPicPr>
          <p:cNvPr id="54" name="Picture 53"/>
          <p:cNvPicPr>
            <a:picLocks noChangeAspect="1"/>
          </p:cNvPicPr>
          <p:nvPr/>
        </p:nvPicPr>
        <p:blipFill>
          <a:blip r:embed="rId16"/>
          <a:stretch>
            <a:fillRect/>
          </a:stretch>
        </p:blipFill>
        <p:spPr>
          <a:xfrm>
            <a:off x="5637148" y="3828810"/>
            <a:ext cx="1338791" cy="291041"/>
          </a:xfrm>
          <a:prstGeom prst="rect">
            <a:avLst/>
          </a:prstGeom>
        </p:spPr>
      </p:pic>
    </p:spTree>
    <p:extLst>
      <p:ext uri="{BB962C8B-B14F-4D97-AF65-F5344CB8AC3E}">
        <p14:creationId xmlns:p14="http://schemas.microsoft.com/office/powerpoint/2010/main" val="105395626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52556" y="1788163"/>
            <a:ext cx="7615792" cy="698498"/>
          </a:xfrm>
          <a:prstGeom prst="rect">
            <a:avLst/>
          </a:prstGeom>
        </p:spPr>
        <p:txBody>
          <a:bodyPr vert="horz" lIns="91440" tIns="45720" rIns="91440" bIns="45720" rtlCol="0" anchor="ctr" anchorCtr="0">
            <a:noAutofit/>
          </a:bodyPr>
          <a:lstStyle>
            <a:lvl1pPr algn="l" defTabSz="457200" rtl="0" eaLnBrk="1" latinLnBrk="0" hangingPunct="1">
              <a:spcBef>
                <a:spcPct val="0"/>
              </a:spcBef>
              <a:buNone/>
              <a:defRPr sz="3200" b="0" i="0" kern="1200">
                <a:solidFill>
                  <a:schemeClr val="bg1"/>
                </a:solidFill>
                <a:latin typeface="+mj-lt"/>
                <a:ea typeface="+mj-ea"/>
                <a:cs typeface="BrownStd"/>
              </a:defRPr>
            </a:lvl1pPr>
          </a:lstStyle>
          <a:p>
            <a:r>
              <a:rPr lang="en-US" smtClean="0"/>
              <a:t>The Problem for the Modern Marketer</a:t>
            </a:r>
            <a:endParaRPr lang="en-US" dirty="0"/>
          </a:p>
        </p:txBody>
      </p:sp>
      <p:sp>
        <p:nvSpPr>
          <p:cNvPr id="5" name="Subtitle 2"/>
          <p:cNvSpPr>
            <a:spLocks noGrp="1"/>
          </p:cNvSpPr>
          <p:nvPr>
            <p:ph type="subTitle" idx="1"/>
          </p:nvPr>
        </p:nvSpPr>
        <p:spPr>
          <a:xfrm>
            <a:off x="752556" y="2485425"/>
            <a:ext cx="5675554" cy="499341"/>
          </a:xfrm>
        </p:spPr>
        <p:txBody>
          <a:bodyPr/>
          <a:lstStyle/>
          <a:p>
            <a:r>
              <a:rPr lang="en-US" dirty="0" smtClean="0"/>
              <a:t>Tracking,  Attribution, Optimization</a:t>
            </a:r>
            <a:endParaRPr lang="en-US" dirty="0"/>
          </a:p>
        </p:txBody>
      </p:sp>
    </p:spTree>
    <p:extLst>
      <p:ext uri="{BB962C8B-B14F-4D97-AF65-F5344CB8AC3E}">
        <p14:creationId xmlns:p14="http://schemas.microsoft.com/office/powerpoint/2010/main" val="1081773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rustrat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073680"/>
          </a:xfrm>
          <a:prstGeom prst="rect">
            <a:avLst/>
          </a:prstGeom>
        </p:spPr>
      </p:pic>
      <p:sp>
        <p:nvSpPr>
          <p:cNvPr id="7" name="Rectangle 6"/>
          <p:cNvSpPr/>
          <p:nvPr/>
        </p:nvSpPr>
        <p:spPr>
          <a:xfrm>
            <a:off x="-1" y="0"/>
            <a:ext cx="4241209" cy="4950047"/>
          </a:xfrm>
          <a:prstGeom prst="rect">
            <a:avLst/>
          </a:prstGeom>
          <a:gradFill flip="none" rotWithShape="1">
            <a:gsLst>
              <a:gs pos="100000">
                <a:schemeClr val="bg1">
                  <a:alpha val="0"/>
                </a:schemeClr>
              </a:gs>
              <a:gs pos="14000">
                <a:schemeClr val="bg1">
                  <a:alpha val="91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1400" dirty="0" smtClean="0">
              <a:latin typeface="Gill Sans" panose="020B0602020204020204" pitchFamily="34" charset="0"/>
            </a:endParaRPr>
          </a:p>
        </p:txBody>
      </p:sp>
      <p:sp>
        <p:nvSpPr>
          <p:cNvPr id="6" name="TextBox 5"/>
          <p:cNvSpPr txBox="1"/>
          <p:nvPr/>
        </p:nvSpPr>
        <p:spPr>
          <a:xfrm>
            <a:off x="463263" y="1023609"/>
            <a:ext cx="4108737" cy="3226457"/>
          </a:xfrm>
          <a:prstGeom prst="rect">
            <a:avLst/>
          </a:prstGeom>
          <a:effectLst>
            <a:outerShdw blurRad="63500" sx="102000" sy="102000" algn="ctr" rotWithShape="0">
              <a:prstClr val="black">
                <a:alpha val="40000"/>
              </a:prstClr>
            </a:outerShdw>
          </a:effectLst>
        </p:spPr>
        <p:txBody>
          <a:bodyPr vert="horz" wrap="square" lIns="91440" tIns="45720" rIns="91440" bIns="45720" rtlCol="0" anchor="t" anchorCtr="0">
            <a:noAutofit/>
          </a:bodyPr>
          <a:lstStyle/>
          <a:p>
            <a:pPr>
              <a:lnSpc>
                <a:spcPct val="100000"/>
              </a:lnSpc>
              <a:spcBef>
                <a:spcPts val="600"/>
              </a:spcBef>
            </a:pPr>
            <a:r>
              <a:rPr lang="en-US" sz="2800" dirty="0" smtClean="0">
                <a:solidFill>
                  <a:srgbClr val="3C3C3C"/>
                </a:solidFill>
                <a:latin typeface="+mn-lt"/>
              </a:rPr>
              <a:t>“</a:t>
            </a:r>
            <a:r>
              <a:rPr lang="en-US" sz="2800" dirty="0">
                <a:solidFill>
                  <a:srgbClr val="3C3C3C"/>
                </a:solidFill>
                <a:latin typeface="+mn-lt"/>
              </a:rPr>
              <a:t>82.2% of marketers do not have the ability to measure cross-channel performance or return on investment.</a:t>
            </a:r>
            <a:r>
              <a:rPr lang="en-US" sz="2800" dirty="0" smtClean="0">
                <a:solidFill>
                  <a:srgbClr val="3C3C3C"/>
                </a:solidFill>
                <a:latin typeface="+mn-lt"/>
              </a:rPr>
              <a:t>”</a:t>
            </a:r>
          </a:p>
          <a:p>
            <a:pPr>
              <a:lnSpc>
                <a:spcPct val="100000"/>
              </a:lnSpc>
              <a:spcBef>
                <a:spcPts val="600"/>
              </a:spcBef>
            </a:pPr>
            <a:endParaRPr lang="en-US" sz="2000" i="1" dirty="0">
              <a:solidFill>
                <a:srgbClr val="3C3C3C"/>
              </a:solidFill>
              <a:latin typeface="+mn-lt"/>
            </a:endParaRPr>
          </a:p>
          <a:p>
            <a:pPr marL="0" indent="0" algn="r">
              <a:buNone/>
            </a:pPr>
            <a:r>
              <a:rPr lang="en-US" sz="1800" i="1" dirty="0">
                <a:solidFill>
                  <a:srgbClr val="3C3C3C"/>
                </a:solidFill>
                <a:latin typeface="+mn-lt"/>
              </a:rPr>
              <a:t>Laurie Sullivan</a:t>
            </a:r>
          </a:p>
          <a:p>
            <a:pPr marL="0" indent="0" algn="r">
              <a:buNone/>
            </a:pPr>
            <a:r>
              <a:rPr lang="en-US" sz="1800" i="1" dirty="0">
                <a:solidFill>
                  <a:srgbClr val="3C3C3C"/>
                </a:solidFill>
                <a:latin typeface="+mn-lt"/>
              </a:rPr>
              <a:t>Multichannel Marketing</a:t>
            </a:r>
          </a:p>
          <a:p>
            <a:pPr>
              <a:lnSpc>
                <a:spcPct val="100000"/>
              </a:lnSpc>
              <a:spcBef>
                <a:spcPts val="600"/>
              </a:spcBef>
            </a:pPr>
            <a:endParaRPr lang="en-US" sz="1800" dirty="0" smtClean="0">
              <a:solidFill>
                <a:srgbClr val="3C3C3C"/>
              </a:solidFill>
              <a:latin typeface="+mn-lt"/>
            </a:endParaRPr>
          </a:p>
        </p:txBody>
      </p:sp>
      <p:sp>
        <p:nvSpPr>
          <p:cNvPr id="2" name="TextBox 1"/>
          <p:cNvSpPr txBox="1"/>
          <p:nvPr/>
        </p:nvSpPr>
        <p:spPr bwMode="auto">
          <a:xfrm>
            <a:off x="4891695" y="209326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91440" tIns="45720" rIns="91440" bIns="45720" numCol="1" rtlCol="0" anchor="t" anchorCtr="0" compatLnSpc="1">
            <a:prstTxWarp prst="textNoShape">
              <a:avLst/>
            </a:prstTxWarp>
            <a:normAutofit/>
          </a:bodyPr>
          <a:lstStyle/>
          <a:p>
            <a:endParaRPr lang="en-US" sz="1600" dirty="0" smtClean="0"/>
          </a:p>
        </p:txBody>
      </p:sp>
    </p:spTree>
    <p:extLst>
      <p:ext uri="{BB962C8B-B14F-4D97-AF65-F5344CB8AC3E}">
        <p14:creationId xmlns:p14="http://schemas.microsoft.com/office/powerpoint/2010/main" val="3544034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rlpool.png"/>
          <p:cNvPicPr>
            <a:picLocks noChangeAspect="1"/>
          </p:cNvPicPr>
          <p:nvPr/>
        </p:nvPicPr>
        <p:blipFill>
          <a:blip r:embed="rId3">
            <a:alphaModFix amt="75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Rectangle 7"/>
          <p:cNvSpPr/>
          <p:nvPr/>
        </p:nvSpPr>
        <p:spPr>
          <a:xfrm>
            <a:off x="0" y="0"/>
            <a:ext cx="4319770" cy="5143500"/>
          </a:xfrm>
          <a:prstGeom prst="rect">
            <a:avLst/>
          </a:prstGeom>
          <a:gradFill flip="none" rotWithShape="1">
            <a:gsLst>
              <a:gs pos="100000">
                <a:schemeClr val="bg1">
                  <a:alpha val="0"/>
                </a:schemeClr>
              </a:gs>
              <a:gs pos="14000">
                <a:schemeClr val="bg1">
                  <a:alpha val="91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1400" dirty="0" smtClean="0">
              <a:latin typeface="Gill Sans" panose="020B0602020204020204" pitchFamily="34" charset="0"/>
            </a:endParaRPr>
          </a:p>
        </p:txBody>
      </p:sp>
      <p:sp>
        <p:nvSpPr>
          <p:cNvPr id="3" name="TextBox 2"/>
          <p:cNvSpPr txBox="1"/>
          <p:nvPr/>
        </p:nvSpPr>
        <p:spPr>
          <a:xfrm>
            <a:off x="1352791" y="1932696"/>
            <a:ext cx="5890679" cy="2411468"/>
          </a:xfrm>
          <a:prstGeom prst="rect">
            <a:avLst/>
          </a:prstGeom>
        </p:spPr>
        <p:txBody>
          <a:bodyPr vert="horz" wrap="square" lIns="91440" tIns="45720" rIns="91440" bIns="45720" rtlCol="0" anchor="t" anchorCtr="0">
            <a:noAutofit/>
          </a:bodyPr>
          <a:lstStyle/>
          <a:p>
            <a:pPr>
              <a:lnSpc>
                <a:spcPct val="100000"/>
              </a:lnSpc>
              <a:spcBef>
                <a:spcPts val="600"/>
              </a:spcBef>
            </a:pPr>
            <a:r>
              <a:rPr lang="en-US" sz="8800" dirty="0" smtClean="0">
                <a:latin typeface="Gill Sans" panose="020B0602020204020204" pitchFamily="34" charset="0"/>
              </a:rPr>
              <a:t>$137.5B </a:t>
            </a:r>
          </a:p>
          <a:p>
            <a:pPr>
              <a:lnSpc>
                <a:spcPct val="100000"/>
              </a:lnSpc>
              <a:spcBef>
                <a:spcPts val="600"/>
              </a:spcBef>
            </a:pPr>
            <a:r>
              <a:rPr lang="en-US" sz="2000" dirty="0" smtClean="0">
                <a:latin typeface="Gill Sans" panose="020B0602020204020204" pitchFamily="34" charset="0"/>
              </a:rPr>
              <a:t>In digital advertising spent in </a:t>
            </a:r>
          </a:p>
          <a:p>
            <a:pPr>
              <a:lnSpc>
                <a:spcPct val="100000"/>
              </a:lnSpc>
              <a:spcBef>
                <a:spcPts val="600"/>
              </a:spcBef>
            </a:pPr>
            <a:r>
              <a:rPr lang="en-US" sz="2000" dirty="0" smtClean="0">
                <a:latin typeface="Gill Sans" panose="020B0602020204020204" pitchFamily="34" charset="0"/>
              </a:rPr>
              <a:t>2014 but where does it go? </a:t>
            </a:r>
          </a:p>
        </p:txBody>
      </p:sp>
      <p:sp>
        <p:nvSpPr>
          <p:cNvPr id="9" name="Rectangle 8"/>
          <p:cNvSpPr/>
          <p:nvPr/>
        </p:nvSpPr>
        <p:spPr>
          <a:xfrm rot="5400000">
            <a:off x="3970407" y="-3970407"/>
            <a:ext cx="1203186" cy="9144000"/>
          </a:xfrm>
          <a:prstGeom prst="rect">
            <a:avLst/>
          </a:prstGeom>
          <a:gradFill flip="none" rotWithShape="1">
            <a:gsLst>
              <a:gs pos="100000">
                <a:schemeClr val="bg1">
                  <a:alpha val="0"/>
                </a:schemeClr>
              </a:gs>
              <a:gs pos="14000">
                <a:schemeClr val="bg1">
                  <a:alpha val="91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1400" dirty="0" smtClean="0">
              <a:latin typeface="Gill Sans" panose="020B0602020204020204" pitchFamily="34" charset="0"/>
            </a:endParaRPr>
          </a:p>
        </p:txBody>
      </p:sp>
      <p:sp>
        <p:nvSpPr>
          <p:cNvPr id="2" name="Title 1"/>
          <p:cNvSpPr>
            <a:spLocks noGrp="1"/>
          </p:cNvSpPr>
          <p:nvPr>
            <p:ph type="title"/>
          </p:nvPr>
        </p:nvSpPr>
        <p:spPr>
          <a:xfrm>
            <a:off x="304799" y="251291"/>
            <a:ext cx="8566571" cy="459486"/>
          </a:xfrm>
        </p:spPr>
        <p:txBody>
          <a:bodyPr>
            <a:noAutofit/>
          </a:bodyPr>
          <a:lstStyle/>
          <a:p>
            <a:r>
              <a:rPr lang="en-US" sz="2800" dirty="0" smtClean="0"/>
              <a:t>Companies are spending a lot of money, </a:t>
            </a:r>
            <a:br>
              <a:rPr lang="en-US" sz="2800" dirty="0" smtClean="0"/>
            </a:br>
            <a:r>
              <a:rPr lang="en-US" sz="2800" dirty="0" smtClean="0"/>
              <a:t>without knowing if it works</a:t>
            </a:r>
            <a:endParaRPr lang="en-US" sz="2800" dirty="0"/>
          </a:p>
        </p:txBody>
      </p:sp>
      <p:sp>
        <p:nvSpPr>
          <p:cNvPr id="10" name="TextBox 9"/>
          <p:cNvSpPr txBox="1"/>
          <p:nvPr/>
        </p:nvSpPr>
        <p:spPr>
          <a:xfrm>
            <a:off x="6457882" y="4600297"/>
            <a:ext cx="2557110" cy="353943"/>
          </a:xfrm>
          <a:prstGeom prst="rect">
            <a:avLst/>
          </a:prstGeom>
          <a:noFill/>
        </p:spPr>
        <p:txBody>
          <a:bodyPr wrap="none" rtlCol="0">
            <a:spAutoFit/>
          </a:bodyPr>
          <a:lstStyle/>
          <a:p>
            <a:r>
              <a:rPr lang="en-US" sz="1200" dirty="0" smtClean="0"/>
              <a:t>Source: </a:t>
            </a:r>
            <a:r>
              <a:rPr lang="en-US" sz="1200" dirty="0" err="1" smtClean="0"/>
              <a:t>eMarketer</a:t>
            </a:r>
            <a:r>
              <a:rPr lang="en-US" sz="1200" dirty="0" smtClean="0"/>
              <a:t>, October 2014</a:t>
            </a:r>
            <a:endParaRPr lang="en-US" sz="1200" dirty="0"/>
          </a:p>
        </p:txBody>
      </p:sp>
    </p:spTree>
    <p:extLst>
      <p:ext uri="{BB962C8B-B14F-4D97-AF65-F5344CB8AC3E}">
        <p14:creationId xmlns:p14="http://schemas.microsoft.com/office/powerpoint/2010/main" val="725912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11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xit" presetSubtype="0" fill="hold" grpId="1" nodeType="clickEffect">
                                  <p:stCondLst>
                                    <p:cond delay="0"/>
                                  </p:stCondLst>
                                  <p:childTnLst>
                                    <p:anim calcmode="lin" valueType="num">
                                      <p:cBhvr>
                                        <p:cTn id="19" dur="2000"/>
                                        <p:tgtEl>
                                          <p:spTgt spid="3"/>
                                        </p:tgtEl>
                                        <p:attrNameLst>
                                          <p:attrName>ppt_w</p:attrName>
                                        </p:attrNameLst>
                                      </p:cBhvr>
                                      <p:tavLst>
                                        <p:tav tm="0">
                                          <p:val>
                                            <p:strVal val="ppt_w"/>
                                          </p:val>
                                        </p:tav>
                                        <p:tav tm="100000">
                                          <p:val>
                                            <p:fltVal val="0"/>
                                          </p:val>
                                        </p:tav>
                                      </p:tavLst>
                                    </p:anim>
                                    <p:anim calcmode="lin" valueType="num">
                                      <p:cBhvr>
                                        <p:cTn id="20" dur="2000"/>
                                        <p:tgtEl>
                                          <p:spTgt spid="3"/>
                                        </p:tgtEl>
                                        <p:attrNameLst>
                                          <p:attrName>ppt_h</p:attrName>
                                        </p:attrNameLst>
                                      </p:cBhvr>
                                      <p:tavLst>
                                        <p:tav tm="0">
                                          <p:val>
                                            <p:strVal val="ppt_h"/>
                                          </p:val>
                                        </p:tav>
                                        <p:tav tm="100000">
                                          <p:val>
                                            <p:fltVal val="0"/>
                                          </p:val>
                                        </p:tav>
                                      </p:tavLst>
                                    </p:anim>
                                    <p:anim calcmode="lin" valueType="num">
                                      <p:cBhvr>
                                        <p:cTn id="21" dur="2000"/>
                                        <p:tgtEl>
                                          <p:spTgt spid="3"/>
                                        </p:tgtEl>
                                        <p:attrNameLst>
                                          <p:attrName>style.rotation</p:attrName>
                                        </p:attrNameLst>
                                      </p:cBhvr>
                                      <p:tavLst>
                                        <p:tav tm="0">
                                          <p:val>
                                            <p:fltVal val="0"/>
                                          </p:val>
                                        </p:tav>
                                        <p:tav tm="100000">
                                          <p:val>
                                            <p:fltVal val="90"/>
                                          </p:val>
                                        </p:tav>
                                      </p:tavLst>
                                    </p:anim>
                                    <p:animEffect transition="out" filter="fade">
                                      <p:cBhvr>
                                        <p:cTn id="22" dur="2000"/>
                                        <p:tgtEl>
                                          <p:spTgt spid="3"/>
                                        </p:tgtEl>
                                      </p:cBhvr>
                                    </p:animEffect>
                                    <p:set>
                                      <p:cBhvr>
                                        <p:cTn id="23"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82120"/>
            <a:ext cx="9144000" cy="4078259"/>
          </a:xfrm>
          <a:prstGeom prst="rect">
            <a:avLst/>
          </a:prstGeom>
        </p:spPr>
      </p:pic>
      <p:sp>
        <p:nvSpPr>
          <p:cNvPr id="3" name="Title 2"/>
          <p:cNvSpPr>
            <a:spLocks noGrp="1"/>
          </p:cNvSpPr>
          <p:nvPr>
            <p:ph type="title"/>
          </p:nvPr>
        </p:nvSpPr>
        <p:spPr/>
        <p:txBody>
          <a:bodyPr>
            <a:normAutofit fontScale="90000"/>
          </a:bodyPr>
          <a:lstStyle/>
          <a:p>
            <a:r>
              <a:rPr lang="en-US" dirty="0" smtClean="0"/>
              <a:t>The Digital Marketing Challenges</a:t>
            </a:r>
            <a:endParaRPr lang="en-US" dirty="0"/>
          </a:p>
        </p:txBody>
      </p:sp>
      <p:sp>
        <p:nvSpPr>
          <p:cNvPr id="8" name="Content Placeholder 7"/>
          <p:cNvSpPr>
            <a:spLocks noGrp="1"/>
          </p:cNvSpPr>
          <p:nvPr>
            <p:ph idx="1"/>
          </p:nvPr>
        </p:nvSpPr>
        <p:spPr>
          <a:xfrm>
            <a:off x="301752" y="1139834"/>
            <a:ext cx="8433180" cy="3516632"/>
          </a:xfrm>
        </p:spPr>
        <p:txBody>
          <a:bodyPr/>
          <a:lstStyle/>
          <a:p>
            <a:pPr>
              <a:lnSpc>
                <a:spcPct val="150000"/>
              </a:lnSpc>
            </a:pPr>
            <a:r>
              <a:rPr lang="en-US" dirty="0"/>
              <a:t>Dealing with Fragmented Tools &amp; Data Silos</a:t>
            </a:r>
          </a:p>
          <a:p>
            <a:pPr>
              <a:lnSpc>
                <a:spcPct val="150000"/>
              </a:lnSpc>
            </a:pPr>
            <a:r>
              <a:rPr lang="en-US" dirty="0" smtClean="0"/>
              <a:t>Limited </a:t>
            </a:r>
            <a:r>
              <a:rPr lang="en-US" dirty="0"/>
              <a:t>Visibility into the Customer Journey</a:t>
            </a:r>
          </a:p>
          <a:p>
            <a:pPr>
              <a:lnSpc>
                <a:spcPct val="150000"/>
              </a:lnSpc>
            </a:pPr>
            <a:r>
              <a:rPr lang="en-US" dirty="0" smtClean="0"/>
              <a:t>No Ability to Measure Cross-Channel</a:t>
            </a:r>
          </a:p>
          <a:p>
            <a:pPr lvl="1"/>
            <a:r>
              <a:rPr lang="en-US" dirty="0" smtClean="0"/>
              <a:t>No Digital Marketing Effort ROI</a:t>
            </a:r>
          </a:p>
          <a:p>
            <a:pPr lvl="1"/>
            <a:r>
              <a:rPr lang="en-US" dirty="0" smtClean="0"/>
              <a:t>No Customer Lifetime Value</a:t>
            </a:r>
          </a:p>
          <a:p>
            <a:pPr lvl="1"/>
            <a:r>
              <a:rPr lang="en-US" dirty="0" smtClean="0"/>
              <a:t>Lack of Lifecycle Marketing</a:t>
            </a:r>
            <a:endParaRPr lang="en-US" dirty="0"/>
          </a:p>
        </p:txBody>
      </p:sp>
    </p:spTree>
    <p:extLst>
      <p:ext uri="{BB962C8B-B14F-4D97-AF65-F5344CB8AC3E}">
        <p14:creationId xmlns:p14="http://schemas.microsoft.com/office/powerpoint/2010/main" val="2020105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dissolve">
                                      <p:cBhvr>
                                        <p:cTn id="16" dur="500"/>
                                        <p:tgtEl>
                                          <p:spTgt spid="8">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dissolve">
                                      <p:cBhvr>
                                        <p:cTn id="19" dur="500"/>
                                        <p:tgtEl>
                                          <p:spTgt spid="8">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dissolve">
                                      <p:cBhvr>
                                        <p:cTn id="22" dur="500"/>
                                        <p:tgtEl>
                                          <p:spTgt spid="8">
                                            <p:txEl>
                                              <p:pRg st="4" end="4"/>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Effect transition="in" filter="dissolve">
                                      <p:cBhvr>
                                        <p:cTn id="25"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CAKE Approach</a:t>
            </a:r>
            <a:endParaRPr lang="en-US" dirty="0"/>
          </a:p>
        </p:txBody>
      </p:sp>
    </p:spTree>
    <p:extLst>
      <p:ext uri="{BB962C8B-B14F-4D97-AF65-F5344CB8AC3E}">
        <p14:creationId xmlns:p14="http://schemas.microsoft.com/office/powerpoint/2010/main" val="257923436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AKE Theme">
  <a:themeElements>
    <a:clrScheme name="CAKE Colors 1">
      <a:dk1>
        <a:srgbClr val="3C3C3C"/>
      </a:dk1>
      <a:lt1>
        <a:sysClr val="window" lastClr="FFFFFF"/>
      </a:lt1>
      <a:dk2>
        <a:srgbClr val="111F2D"/>
      </a:dk2>
      <a:lt2>
        <a:srgbClr val="E8EBF0"/>
      </a:lt2>
      <a:accent1>
        <a:srgbClr val="228ACA"/>
      </a:accent1>
      <a:accent2>
        <a:srgbClr val="CC4946"/>
      </a:accent2>
      <a:accent3>
        <a:srgbClr val="4FA862"/>
      </a:accent3>
      <a:accent4>
        <a:srgbClr val="86CEDA"/>
      </a:accent4>
      <a:accent5>
        <a:srgbClr val="E7A25D"/>
      </a:accent5>
      <a:accent6>
        <a:srgbClr val="59B7E5"/>
      </a:accent6>
      <a:hlink>
        <a:srgbClr val="46A3D9"/>
      </a:hlink>
      <a:folHlink>
        <a:srgbClr val="192231"/>
      </a:folHlink>
    </a:clrScheme>
    <a:fontScheme name="BrownStd">
      <a:majorFont>
        <a:latin typeface="BrownStd Bold"/>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rownStd Light"/>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100000"/>
          </a:lnSpc>
          <a:spcBef>
            <a:spcPts val="0"/>
          </a:spcBef>
          <a:defRPr sz="1400" dirty="0" smtClean="0">
            <a:latin typeface="Gill Sans" panose="020B0602020204020204" pitchFamily="34" charset="0"/>
          </a:defRPr>
        </a:defPPr>
      </a:lstStyle>
      <a:style>
        <a:lnRef idx="1">
          <a:schemeClr val="accent1"/>
        </a:lnRef>
        <a:fillRef idx="3">
          <a:schemeClr val="accent1"/>
        </a:fillRef>
        <a:effectRef idx="2">
          <a:schemeClr val="accent1"/>
        </a:effectRef>
        <a:fontRef idx="minor">
          <a:schemeClr val="lt1"/>
        </a:fontRef>
      </a:style>
    </a:spDef>
    <a:lnDef>
      <a:spPr>
        <a:ln w="12700"/>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91440" tIns="45720" rIns="91440" bIns="45720" rtlCol="0" anchor="t" anchorCtr="0">
        <a:noAutofit/>
      </a:bodyPr>
      <a:lstStyle>
        <a:defPPr>
          <a:lnSpc>
            <a:spcPct val="100000"/>
          </a:lnSpc>
          <a:spcBef>
            <a:spcPts val="600"/>
          </a:spcBef>
          <a:defRPr sz="1400" dirty="0" err="1" smtClean="0">
            <a:solidFill>
              <a:schemeClr val="tx1">
                <a:lumMod val="75000"/>
                <a:lumOff val="25000"/>
              </a:schemeClr>
            </a:solidFill>
            <a:latin typeface="Gill Sans" panose="020B0602020204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CAKE Theme.thmx</Template>
  <TotalTime>21296</TotalTime>
  <Words>1283</Words>
  <Application>Microsoft Macintosh PowerPoint</Application>
  <PresentationFormat>On-screen Show (16:9)</PresentationFormat>
  <Paragraphs>178</Paragraphs>
  <Slides>23</Slides>
  <Notes>13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CAKE Theme</vt:lpstr>
      <vt:lpstr>CAKE</vt:lpstr>
      <vt:lpstr>Agenda</vt:lpstr>
      <vt:lpstr>Who is CAKE?</vt:lpstr>
      <vt:lpstr>A few of our 500+ customers…</vt:lpstr>
      <vt:lpstr>PowerPoint Presentation</vt:lpstr>
      <vt:lpstr>PowerPoint Presentation</vt:lpstr>
      <vt:lpstr>Companies are spending a lot of money,  without knowing if it works</vt:lpstr>
      <vt:lpstr>The Digital Marketing Challenges</vt:lpstr>
      <vt:lpstr>The CAKE Approach</vt:lpstr>
      <vt:lpstr>Where to begin?… Anonymous Customer Acquisition</vt:lpstr>
      <vt:lpstr>Marketing Intelligence: Tracking</vt:lpstr>
      <vt:lpstr>Marketing Intelligence: Tracking &amp; Integration</vt:lpstr>
      <vt:lpstr>Marketing Intelligence: Attribution Modeling</vt:lpstr>
      <vt:lpstr>Marketing Intelligence: Optimization</vt:lpstr>
      <vt:lpstr>Marketing Intelligence: Optimization</vt:lpstr>
      <vt:lpstr>Marketing Intelligence: Optimization</vt:lpstr>
      <vt:lpstr>Journey From Anonymous to Customer Lifetime Value</vt:lpstr>
      <vt:lpstr>The Solution</vt:lpstr>
      <vt:lpstr>Healthcare Solutions</vt:lpstr>
      <vt:lpstr>Healthcare Digital Marketers Need Help!</vt:lpstr>
      <vt:lpstr>Driving Lead Generation Results</vt:lpstr>
      <vt:lpstr>Case Study: Patient’s Guide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Briscoe Pelkey</dc:creator>
  <cp:lastModifiedBy>William Savastano</cp:lastModifiedBy>
  <cp:revision>191</cp:revision>
  <dcterms:created xsi:type="dcterms:W3CDTF">2015-02-08T00:19:29Z</dcterms:created>
  <dcterms:modified xsi:type="dcterms:W3CDTF">2015-06-15T23:07:29Z</dcterms:modified>
</cp:coreProperties>
</file>